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6" d="100"/>
          <a:sy n="86" d="100"/>
        </p:scale>
        <p:origin x="53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83151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2E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01168" y="5852160"/>
            <a:ext cx="11960352" cy="1005840"/>
          </a:xfrm>
          <a:prstGeom prst="rect">
            <a:avLst/>
          </a:prstGeom>
          <a:solidFill>
            <a:srgbClr val="2E5F8A"/>
          </a:solidFill>
          <a:ln w="12700">
            <a:solidFill>
              <a:srgbClr val="2E5F8A"/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" y="73152"/>
            <a:ext cx="685800" cy="6858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5640" y="91440"/>
            <a:ext cx="1005840" cy="64008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280160" y="237744"/>
            <a:ext cx="9601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kern="0" spc="3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MINISTRY OF HEALTH — REPUBLIC OF KENYA</a:t>
            </a:r>
            <a:endParaRPr lang="en-US" sz="1100" dirty="0"/>
          </a:p>
        </p:txBody>
      </p:sp>
      <p:sp>
        <p:nvSpPr>
          <p:cNvPr id="7" name="Shape 3"/>
          <p:cNvSpPr/>
          <p:nvPr/>
        </p:nvSpPr>
        <p:spPr>
          <a:xfrm>
            <a:off x="411480" y="822960"/>
            <a:ext cx="11338560" cy="2286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8" name="Text 4"/>
          <p:cNvSpPr/>
          <p:nvPr/>
        </p:nvSpPr>
        <p:spPr>
          <a:xfrm>
            <a:off x="457200" y="1005840"/>
            <a:ext cx="1124712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Directorate of Health Sector</a:t>
            </a:r>
            <a:endParaRPr lang="en-US" sz="4000" dirty="0"/>
          </a:p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Coordination &amp; Research</a:t>
            </a:r>
            <a:endParaRPr lang="en-US" sz="4000" dirty="0"/>
          </a:p>
        </p:txBody>
      </p:sp>
      <p:sp>
        <p:nvSpPr>
          <p:cNvPr id="9" name="Text 5"/>
          <p:cNvSpPr/>
          <p:nvPr/>
        </p:nvSpPr>
        <p:spPr>
          <a:xfrm>
            <a:off x="457200" y="306324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i="1" dirty="0">
                <a:solidFill>
                  <a:srgbClr val="D0D7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 Department for Public Health &amp; Professional Standards</a:t>
            </a:r>
            <a:endParaRPr lang="en-US" sz="1800" dirty="0"/>
          </a:p>
        </p:txBody>
      </p:sp>
      <p:sp>
        <p:nvSpPr>
          <p:cNvPr id="10" name="Text 6"/>
          <p:cNvSpPr/>
          <p:nvPr/>
        </p:nvSpPr>
        <p:spPr>
          <a:xfrm>
            <a:off x="457200" y="365760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Intergovernmental Relations  |  International Health Relations  |  Public Health Research</a:t>
            </a:r>
            <a:endParaRPr lang="en-US" sz="1400" dirty="0"/>
          </a:p>
        </p:txBody>
      </p:sp>
      <p:sp>
        <p:nvSpPr>
          <p:cNvPr id="11" name="Text 7"/>
          <p:cNvSpPr/>
          <p:nvPr/>
        </p:nvSpPr>
        <p:spPr>
          <a:xfrm>
            <a:off x="411480" y="5989320"/>
            <a:ext cx="116128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Mandate, Structure &amp; Strategic Role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2F4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960120"/>
          </a:xfrm>
          <a:prstGeom prst="rect">
            <a:avLst/>
          </a:prstGeom>
          <a:solidFill>
            <a:srgbClr val="1A2E5A"/>
          </a:solidFill>
          <a:ln w="12700">
            <a:solidFill>
              <a:srgbClr val="1A2E5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73152"/>
            <a:ext cx="11430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DIRECTORATE MANDATE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0" y="960120"/>
            <a:ext cx="12161520" cy="64008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1188720"/>
            <a:ext cx="112471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Directorate of Health Sector Coordination &amp; Research serves as the Ministry's central hub for intergovernmental, international, and research-driven coordination across Kenya's health sector. It operates through three distinct divisions: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66344" y="2267712"/>
            <a:ext cx="3383280" cy="3291840"/>
          </a:xfrm>
          <a:prstGeom prst="rect">
            <a:avLst/>
          </a:prstGeom>
          <a:solidFill>
            <a:srgbClr val="CCCCCC">
              <a:alpha val="40000"/>
            </a:srgbClr>
          </a:solidFill>
          <a:ln w="12700">
            <a:solidFill>
              <a:srgbClr val="CCCCCC">
                <a:alpha val="40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11480" y="2194560"/>
            <a:ext cx="3383280" cy="329184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2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11480" y="2194560"/>
            <a:ext cx="3383280" cy="1417320"/>
          </a:xfrm>
          <a:prstGeom prst="rect">
            <a:avLst/>
          </a:prstGeom>
          <a:solidFill>
            <a:srgbClr val="1A2E5A"/>
          </a:solidFill>
          <a:ln w="12700">
            <a:solidFill>
              <a:srgbClr val="1A2E5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21208" y="226771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548640" y="2743200"/>
            <a:ext cx="31546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Division of</a:t>
            </a:r>
            <a:endParaRPr lang="en-US" sz="1300" dirty="0"/>
          </a:p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Intergovernmental</a:t>
            </a:r>
            <a:endParaRPr lang="en-US" sz="1300" dirty="0"/>
          </a:p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Relations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576072" y="3611880"/>
            <a:ext cx="306324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Operationalizes Kenya's IGR framework, facilitates health sector consultative meetings, and ensures policy coherence between national and county governments.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4443984" y="2267712"/>
            <a:ext cx="3383280" cy="3291840"/>
          </a:xfrm>
          <a:prstGeom prst="rect">
            <a:avLst/>
          </a:prstGeom>
          <a:solidFill>
            <a:srgbClr val="CCCCCC">
              <a:alpha val="40000"/>
            </a:srgbClr>
          </a:solidFill>
          <a:ln w="12700">
            <a:solidFill>
              <a:srgbClr val="CCCCCC">
                <a:alpha val="40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389120" y="2194560"/>
            <a:ext cx="3383280" cy="329184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2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389120" y="2194560"/>
            <a:ext cx="3383280" cy="1417320"/>
          </a:xfrm>
          <a:prstGeom prst="rect">
            <a:avLst/>
          </a:prstGeom>
          <a:solidFill>
            <a:srgbClr val="2E5F8A"/>
          </a:solidFill>
          <a:ln w="12700">
            <a:solidFill>
              <a:srgbClr val="2E5F8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498848" y="226771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4526280" y="2743200"/>
            <a:ext cx="31546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Division of</a:t>
            </a:r>
            <a:endParaRPr lang="en-US" sz="1300" dirty="0"/>
          </a:p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International Health</a:t>
            </a:r>
            <a:endParaRPr lang="en-US" sz="1300" dirty="0"/>
          </a:p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Relations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4553712" y="3611880"/>
            <a:ext cx="306324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Manages bilateral &amp; multilateral health diplomacy, coordinates Kenya's participation in international health forums, and advances global health policy.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8375904" y="2267712"/>
            <a:ext cx="3383280" cy="3291840"/>
          </a:xfrm>
          <a:prstGeom prst="rect">
            <a:avLst/>
          </a:prstGeom>
          <a:solidFill>
            <a:srgbClr val="CCCCCC">
              <a:alpha val="40000"/>
            </a:srgbClr>
          </a:solidFill>
          <a:ln w="12700">
            <a:solidFill>
              <a:srgbClr val="CCCCCC">
                <a:alpha val="40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321040" y="2194560"/>
            <a:ext cx="3383280" cy="329184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2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321040" y="2194560"/>
            <a:ext cx="3383280" cy="1417320"/>
          </a:xfrm>
          <a:prstGeom prst="rect">
            <a:avLst/>
          </a:prstGeom>
          <a:solidFill>
            <a:srgbClr val="1A6B3C"/>
          </a:solidFill>
          <a:ln w="12700">
            <a:solidFill>
              <a:srgbClr val="1A6B3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430768" y="226771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8458200" y="2743200"/>
            <a:ext cx="31546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Division of</a:t>
            </a:r>
            <a:endParaRPr lang="en-US" sz="1300" dirty="0"/>
          </a:p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Health</a:t>
            </a:r>
            <a:endParaRPr lang="en-US" sz="1300" dirty="0"/>
          </a:p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8485632" y="3611880"/>
            <a:ext cx="306324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Coordinates national public health research, translates evidence into policy, and strengthens data-driven decision-making across the health sector.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74720" cy="6858000"/>
          </a:xfrm>
          <a:prstGeom prst="rect">
            <a:avLst/>
          </a:prstGeom>
          <a:solidFill>
            <a:srgbClr val="1A2E5A"/>
          </a:solidFill>
          <a:ln w="12700">
            <a:solidFill>
              <a:srgbClr val="1A2E5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365760"/>
            <a:ext cx="30175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274320" y="1234440"/>
            <a:ext cx="301752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Division of</a:t>
            </a:r>
            <a:endParaRPr lang="en-US" sz="2200" dirty="0"/>
          </a:p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Intergovernmental</a:t>
            </a:r>
            <a:endParaRPr lang="en-US" sz="2200" dirty="0"/>
          </a:p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Relations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274320" y="3200400"/>
            <a:ext cx="2834640" cy="4572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74320" y="3291840"/>
            <a:ext cx="30175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D0D7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Health Sector Coordination</a:t>
            </a:r>
            <a:endParaRPr lang="en-US" sz="1100" dirty="0"/>
          </a:p>
          <a:p>
            <a:pPr marL="0" indent="0">
              <a:buNone/>
            </a:pPr>
            <a:r>
              <a:rPr lang="en-US" sz="1100" i="1" dirty="0">
                <a:solidFill>
                  <a:srgbClr val="D0D7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&amp; Research Directorate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840480" y="566928"/>
            <a:ext cx="164592" cy="164592"/>
          </a:xfrm>
          <a:prstGeom prst="ellipse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133088" y="457200"/>
            <a:ext cx="7818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2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IGR Framework Operationalization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133088" y="841248"/>
            <a:ext cx="78181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Implements the Intergovernmental Relations Act, 2012, ensuring structured coordination between the national government and the 47 county health departments.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133088" y="1600200"/>
            <a:ext cx="7498080" cy="18288"/>
          </a:xfrm>
          <a:prstGeom prst="rect">
            <a:avLst/>
          </a:prstGeom>
          <a:solidFill>
            <a:srgbClr val="D0D7E2"/>
          </a:solidFill>
          <a:ln w="12700">
            <a:solidFill>
              <a:srgbClr val="D0D7E2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840480" y="2029968"/>
            <a:ext cx="164592" cy="164592"/>
          </a:xfrm>
          <a:prstGeom prst="ellipse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133088" y="1920240"/>
            <a:ext cx="7818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2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Health Sector Consultative Meetings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133088" y="2304288"/>
            <a:ext cx="78181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Convenes quarterly intergovernmental health sector consultative forums to align national and county priorities, track performance, and resolve coordination gaps.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133088" y="3063240"/>
            <a:ext cx="7498080" cy="18288"/>
          </a:xfrm>
          <a:prstGeom prst="rect">
            <a:avLst/>
          </a:prstGeom>
          <a:solidFill>
            <a:srgbClr val="D0D7E2"/>
          </a:solidFill>
          <a:ln w="12700">
            <a:solidFill>
              <a:srgbClr val="D0D7E2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3840480" y="3493008"/>
            <a:ext cx="164592" cy="164592"/>
          </a:xfrm>
          <a:prstGeom prst="ellipse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133088" y="3383280"/>
            <a:ext cx="7818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2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Partnership &amp; Coordination Framework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4133088" y="3767328"/>
            <a:ext cx="78181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Oversees the Health Sector Partnership Coordination Framework 2018–2030, ensuring development partners, CSOs, and government work toward shared national goals.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4133088" y="4526280"/>
            <a:ext cx="7498080" cy="18288"/>
          </a:xfrm>
          <a:prstGeom prst="rect">
            <a:avLst/>
          </a:prstGeom>
          <a:solidFill>
            <a:srgbClr val="D0D7E2"/>
          </a:solidFill>
          <a:ln w="12700">
            <a:solidFill>
              <a:srgbClr val="D0D7E2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3840480" y="4956048"/>
            <a:ext cx="164592" cy="164592"/>
          </a:xfrm>
          <a:prstGeom prst="ellipse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133088" y="4846320"/>
            <a:ext cx="7818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2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 Guidance to Counties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4133088" y="5230368"/>
            <a:ext cx="78181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Provides oversight and policy direction to county governments to ensure alignment with the Kenya Health Policy 2014–2030 and national health sector reform commitments.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4133088" y="5989320"/>
            <a:ext cx="7498080" cy="18288"/>
          </a:xfrm>
          <a:prstGeom prst="rect">
            <a:avLst/>
          </a:prstGeom>
          <a:solidFill>
            <a:srgbClr val="D0D7E2"/>
          </a:solidFill>
          <a:ln w="12700">
            <a:solidFill>
              <a:srgbClr val="D0D7E2"/>
            </a:solidFill>
            <a:prstDash val="solid"/>
          </a:ln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74720" cy="6858000"/>
          </a:xfrm>
          <a:prstGeom prst="rect">
            <a:avLst/>
          </a:prstGeom>
          <a:solidFill>
            <a:srgbClr val="2E5F8A"/>
          </a:solidFill>
          <a:ln w="12700">
            <a:solidFill>
              <a:srgbClr val="2E5F8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365760"/>
            <a:ext cx="30175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274320" y="1234440"/>
            <a:ext cx="301752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Division of</a:t>
            </a:r>
            <a:endParaRPr lang="en-US" sz="2200" dirty="0"/>
          </a:p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International Health</a:t>
            </a:r>
            <a:endParaRPr lang="en-US" sz="2200" dirty="0"/>
          </a:p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Relations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274320" y="3200400"/>
            <a:ext cx="2834640" cy="4572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74320" y="3291840"/>
            <a:ext cx="30175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C5D5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Health Sector Coordination</a:t>
            </a:r>
            <a:endParaRPr lang="en-US" sz="1100" dirty="0"/>
          </a:p>
          <a:p>
            <a:pPr marL="0" indent="0">
              <a:buNone/>
            </a:pPr>
            <a:r>
              <a:rPr lang="en-US" sz="1100" i="1" dirty="0">
                <a:solidFill>
                  <a:srgbClr val="C5D5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&amp; Research Directorate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840480" y="566928"/>
            <a:ext cx="164592" cy="164592"/>
          </a:xfrm>
          <a:prstGeom prst="ellipse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133088" y="457200"/>
            <a:ext cx="7818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E5F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Bilateral &amp; Multilateral Health Relations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133088" y="841248"/>
            <a:ext cx="78181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Manages Kenya's Government-to-Government (G2G) health partnerships, including emerging cooperation frameworks with strategic partners globally.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133088" y="1600200"/>
            <a:ext cx="7498080" cy="18288"/>
          </a:xfrm>
          <a:prstGeom prst="rect">
            <a:avLst/>
          </a:prstGeom>
          <a:solidFill>
            <a:srgbClr val="D0D7E2"/>
          </a:solidFill>
          <a:ln w="12700">
            <a:solidFill>
              <a:srgbClr val="D0D7E2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840480" y="2029968"/>
            <a:ext cx="164592" cy="164592"/>
          </a:xfrm>
          <a:prstGeom prst="ellipse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133088" y="1920240"/>
            <a:ext cx="7818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E5F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Coordination of International Health Meetings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133088" y="2304288"/>
            <a:ext cx="78181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Coordinates Kenya's participation and representation at international health forums including WHO Executive Board, World Health Assembly, and Africa CDC engagements.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133088" y="3063240"/>
            <a:ext cx="7498080" cy="18288"/>
          </a:xfrm>
          <a:prstGeom prst="rect">
            <a:avLst/>
          </a:prstGeom>
          <a:solidFill>
            <a:srgbClr val="D0D7E2"/>
          </a:solidFill>
          <a:ln w="12700">
            <a:solidFill>
              <a:srgbClr val="D0D7E2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3840480" y="3493008"/>
            <a:ext cx="164592" cy="164592"/>
          </a:xfrm>
          <a:prstGeom prst="ellipse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133088" y="3383280"/>
            <a:ext cx="7818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E5F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Health Policy Leadership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4133088" y="3767328"/>
            <a:ext cx="78181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Advances Kenya's positions on global health governance, ensures Kenya speaks with one voice at international platforms, and advocates for health sovereignty.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4133088" y="4526280"/>
            <a:ext cx="7498080" cy="18288"/>
          </a:xfrm>
          <a:prstGeom prst="rect">
            <a:avLst/>
          </a:prstGeom>
          <a:solidFill>
            <a:srgbClr val="D0D7E2"/>
          </a:solidFill>
          <a:ln w="12700">
            <a:solidFill>
              <a:srgbClr val="D0D7E2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3840480" y="4956048"/>
            <a:ext cx="164592" cy="164592"/>
          </a:xfrm>
          <a:prstGeom prst="ellipse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133088" y="4846320"/>
            <a:ext cx="7818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E5F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Development Partner Alignment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4133088" y="5230368"/>
            <a:ext cx="78181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Ensures all development partner activities align with national health sector goals and tracks fulfilment of international health cooperation commitments.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4133088" y="5989320"/>
            <a:ext cx="7498080" cy="18288"/>
          </a:xfrm>
          <a:prstGeom prst="rect">
            <a:avLst/>
          </a:prstGeom>
          <a:solidFill>
            <a:srgbClr val="D0D7E2"/>
          </a:solidFill>
          <a:ln w="12700">
            <a:solidFill>
              <a:srgbClr val="D0D7E2"/>
            </a:solidFill>
            <a:prstDash val="solid"/>
          </a:ln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74720" cy="6858000"/>
          </a:xfrm>
          <a:prstGeom prst="rect">
            <a:avLst/>
          </a:prstGeom>
          <a:solidFill>
            <a:srgbClr val="1A6B3C"/>
          </a:solidFill>
          <a:ln w="12700">
            <a:solidFill>
              <a:srgbClr val="1A6B3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365760"/>
            <a:ext cx="30175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274320" y="1234440"/>
            <a:ext cx="301752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Division of</a:t>
            </a:r>
            <a:endParaRPr lang="en-US" sz="2200" dirty="0"/>
          </a:p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Health</a:t>
            </a:r>
            <a:endParaRPr lang="en-US" sz="2200" dirty="0"/>
          </a:p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274320" y="3200400"/>
            <a:ext cx="2834640" cy="4572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74320" y="3291840"/>
            <a:ext cx="30175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A8D5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Health Sector Coordination</a:t>
            </a:r>
            <a:endParaRPr lang="en-US" sz="1100" dirty="0"/>
          </a:p>
          <a:p>
            <a:pPr marL="0" indent="0">
              <a:buNone/>
            </a:pPr>
            <a:r>
              <a:rPr lang="en-US" sz="1100" i="1" dirty="0">
                <a:solidFill>
                  <a:srgbClr val="A8D5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&amp; Research Directorate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840480" y="566928"/>
            <a:ext cx="164592" cy="164592"/>
          </a:xfrm>
          <a:prstGeom prst="ellipse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133088" y="457200"/>
            <a:ext cx="7818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National Public Health Research Coordination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133088" y="841248"/>
            <a:ext cx="78181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Coordinates national public health research priorities, ensuring alignment with Kenya Health Policy goals and the national health research agenda.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133088" y="1600200"/>
            <a:ext cx="7498080" cy="18288"/>
          </a:xfrm>
          <a:prstGeom prst="rect">
            <a:avLst/>
          </a:prstGeom>
          <a:solidFill>
            <a:srgbClr val="D0D7E2"/>
          </a:solidFill>
          <a:ln w="12700">
            <a:solidFill>
              <a:srgbClr val="D0D7E2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840480" y="2029968"/>
            <a:ext cx="164592" cy="164592"/>
          </a:xfrm>
          <a:prstGeom prst="ellipse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133088" y="1920240"/>
            <a:ext cx="7818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Evidence-to-Policy Translation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133088" y="2304288"/>
            <a:ext cx="78181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Bridges the gap between research findings and health policy formulation, ensuring data-driven decisions at both national and county levels.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133088" y="3063240"/>
            <a:ext cx="7498080" cy="18288"/>
          </a:xfrm>
          <a:prstGeom prst="rect">
            <a:avLst/>
          </a:prstGeom>
          <a:solidFill>
            <a:srgbClr val="D0D7E2"/>
          </a:solidFill>
          <a:ln w="12700">
            <a:solidFill>
              <a:srgbClr val="D0D7E2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3840480" y="3493008"/>
            <a:ext cx="164592" cy="164592"/>
          </a:xfrm>
          <a:prstGeom prst="ellipse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133088" y="3383280"/>
            <a:ext cx="7818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Strengthening Decision-Making Through Data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4133088" y="3767328"/>
            <a:ext cx="78181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Builds systems for evidence-based governance, generating research intelligence that informs the Cabinet Secretary and Principal Secretaries.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4133088" y="4526280"/>
            <a:ext cx="7498080" cy="18288"/>
          </a:xfrm>
          <a:prstGeom prst="rect">
            <a:avLst/>
          </a:prstGeom>
          <a:solidFill>
            <a:srgbClr val="D0D7E2"/>
          </a:solidFill>
          <a:ln w="12700">
            <a:solidFill>
              <a:srgbClr val="D0D7E2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3840480" y="4956048"/>
            <a:ext cx="164592" cy="164592"/>
          </a:xfrm>
          <a:prstGeom prst="ellipse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133088" y="4846320"/>
            <a:ext cx="7818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Development &amp; Capacity Building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4133088" y="5230368"/>
            <a:ext cx="78181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Develops frameworks for health research capacity, cultivates partnerships with academic institutions, and supports translational research for health system improvement.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4133088" y="5989320"/>
            <a:ext cx="7498080" cy="18288"/>
          </a:xfrm>
          <a:prstGeom prst="rect">
            <a:avLst/>
          </a:prstGeom>
          <a:solidFill>
            <a:srgbClr val="D0D7E2"/>
          </a:solidFill>
          <a:ln w="12700">
            <a:solidFill>
              <a:srgbClr val="D0D7E2"/>
            </a:solidFill>
            <a:prstDash val="solid"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2F4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960120"/>
          </a:xfrm>
          <a:prstGeom prst="rect">
            <a:avLst/>
          </a:prstGeom>
          <a:solidFill>
            <a:srgbClr val="1A2E5A"/>
          </a:solidFill>
          <a:ln w="12700">
            <a:solidFill>
              <a:srgbClr val="1A2E5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73152"/>
            <a:ext cx="11430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 &amp; LEGAL FRAMEWORK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0" y="960120"/>
            <a:ext cx="12161520" cy="64008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114300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Directorate's mandate is grounded in the following legislative and policy instruments: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411480" y="1737360"/>
            <a:ext cx="5303520" cy="129844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2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11480" y="1737360"/>
            <a:ext cx="502920" cy="1298448"/>
          </a:xfrm>
          <a:prstGeom prst="rect">
            <a:avLst/>
          </a:prstGeom>
          <a:solidFill>
            <a:srgbClr val="1A2E5A"/>
          </a:solidFill>
          <a:ln w="12700">
            <a:solidFill>
              <a:srgbClr val="1A2E5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29768" y="20848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005840" y="1828800"/>
            <a:ext cx="4617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Kenya Health Policy 2014–2030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1005840" y="2240280"/>
            <a:ext cx="46177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National framework guiding health sector development priorities and resource allocation.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6355080" y="1737360"/>
            <a:ext cx="5303520" cy="129844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2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355080" y="1737360"/>
            <a:ext cx="502920" cy="1298448"/>
          </a:xfrm>
          <a:prstGeom prst="rect">
            <a:avLst/>
          </a:prstGeom>
          <a:solidFill>
            <a:srgbClr val="1A2E5A"/>
          </a:solidFill>
          <a:ln w="12700">
            <a:solidFill>
              <a:srgbClr val="1A2E5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373368" y="20848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6949440" y="1828800"/>
            <a:ext cx="4617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Constitution of Kenya, 2010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949440" y="2240280"/>
            <a:ext cx="46177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Devolution architecture under Chapter 11 defines the IGR framework for health functions.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11480" y="3127248"/>
            <a:ext cx="5303520" cy="129844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11480" y="3127248"/>
            <a:ext cx="502920" cy="1298448"/>
          </a:xfrm>
          <a:prstGeom prst="rect">
            <a:avLst/>
          </a:prstGeom>
          <a:solidFill>
            <a:srgbClr val="1A2E5A"/>
          </a:solidFill>
          <a:ln w="12700">
            <a:solidFill>
              <a:srgbClr val="1A2E5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29768" y="34747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005840" y="3218688"/>
            <a:ext cx="4617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Intergovernmental Relations Act, 2012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1005840" y="3630168"/>
            <a:ext cx="46177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Statutory basis for structured coordination mechanisms between national and county governments.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6355080" y="3127248"/>
            <a:ext cx="5303520" cy="129844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2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355080" y="3127248"/>
            <a:ext cx="502920" cy="1298448"/>
          </a:xfrm>
          <a:prstGeom prst="rect">
            <a:avLst/>
          </a:prstGeom>
          <a:solidFill>
            <a:srgbClr val="1A2E5A"/>
          </a:solidFill>
          <a:ln w="12700">
            <a:solidFill>
              <a:srgbClr val="1A2E5A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373368" y="34747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6949440" y="3218688"/>
            <a:ext cx="4617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Health Sector Partnership Coordination Framework 2018–2030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6949440" y="3630168"/>
            <a:ext cx="46177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Governs engagement with development partners, NGOs, and the private sector.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411480" y="4517136"/>
            <a:ext cx="5303520" cy="129844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2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411480" y="4517136"/>
            <a:ext cx="502920" cy="1298448"/>
          </a:xfrm>
          <a:prstGeom prst="rect">
            <a:avLst/>
          </a:prstGeom>
          <a:solidFill>
            <a:srgbClr val="1A2E5A"/>
          </a:solidFill>
          <a:ln w="12700">
            <a:solidFill>
              <a:srgbClr val="1A2E5A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29768" y="486460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1005840" y="4608576"/>
            <a:ext cx="4617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Charter &amp; International Health Instruments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1005840" y="5020056"/>
            <a:ext cx="46177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Underpins Kenya's participation in global health governance and diplomatic health cooperation.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6355080" y="4517136"/>
            <a:ext cx="5303520" cy="129844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2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6355080" y="4517136"/>
            <a:ext cx="502920" cy="1298448"/>
          </a:xfrm>
          <a:prstGeom prst="rect">
            <a:avLst/>
          </a:prstGeom>
          <a:solidFill>
            <a:srgbClr val="1A2E5A"/>
          </a:solidFill>
          <a:ln w="12700">
            <a:solidFill>
              <a:srgbClr val="1A2E5A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373368" y="486460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6949440" y="4608576"/>
            <a:ext cx="4617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Africa CDC &amp; Regional Health Frameworks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6949440" y="5020056"/>
            <a:ext cx="46177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Guides Kenya's engagement with continental health architecture and African Union health commitments.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960120"/>
          </a:xfrm>
          <a:prstGeom prst="rect">
            <a:avLst/>
          </a:prstGeom>
          <a:solidFill>
            <a:srgbClr val="1A2E5A"/>
          </a:solidFill>
          <a:ln w="12700">
            <a:solidFill>
              <a:srgbClr val="1A2E5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73152"/>
            <a:ext cx="11430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STRATEGIC PRIORITIES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0" y="960120"/>
            <a:ext cx="12161520" cy="64008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365760" y="1188720"/>
            <a:ext cx="3383280" cy="2286000"/>
          </a:xfrm>
          <a:prstGeom prst="rect">
            <a:avLst/>
          </a:prstGeom>
          <a:solidFill>
            <a:srgbClr val="F2F4F7"/>
          </a:solidFill>
          <a:ln w="12700">
            <a:solidFill>
              <a:srgbClr val="D0D7E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65760" y="1188720"/>
            <a:ext cx="109728" cy="228600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66928" y="1325880"/>
            <a:ext cx="30906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Health Leadership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66928" y="1828800"/>
            <a:ext cx="3090672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Position Kenya as a global health leader through assertive health diplomacy and G2G cooperation frameworks.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389120" y="1188720"/>
            <a:ext cx="3383280" cy="2286000"/>
          </a:xfrm>
          <a:prstGeom prst="rect">
            <a:avLst/>
          </a:prstGeom>
          <a:solidFill>
            <a:srgbClr val="F2F4F7"/>
          </a:solidFill>
          <a:ln w="12700">
            <a:solidFill>
              <a:srgbClr val="D0D7E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389120" y="1188720"/>
            <a:ext cx="109728" cy="228600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90288" y="1325880"/>
            <a:ext cx="30906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County Policy Coherence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590288" y="1828800"/>
            <a:ext cx="3090672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 oversight and policy guidance to county governments to ensure alignment with national health goals.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8412480" y="1188720"/>
            <a:ext cx="3383280" cy="2286000"/>
          </a:xfrm>
          <a:prstGeom prst="rect">
            <a:avLst/>
          </a:prstGeom>
          <a:solidFill>
            <a:srgbClr val="F2F4F7"/>
          </a:solidFill>
          <a:ln w="12700">
            <a:solidFill>
              <a:srgbClr val="D0D7E2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412480" y="1188720"/>
            <a:ext cx="109728" cy="228600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613648" y="1325880"/>
            <a:ext cx="30906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Partnership Deepening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8613648" y="1828800"/>
            <a:ext cx="3090672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Expand structured engagement with governments, CSOs, private sector, and philanthropies.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365760" y="3749040"/>
            <a:ext cx="3383280" cy="2286000"/>
          </a:xfrm>
          <a:prstGeom prst="rect">
            <a:avLst/>
          </a:prstGeom>
          <a:solidFill>
            <a:srgbClr val="EEF3F9"/>
          </a:solidFill>
          <a:ln w="12700">
            <a:solidFill>
              <a:srgbClr val="D0D7E2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365760" y="3749040"/>
            <a:ext cx="109728" cy="228600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66928" y="3886200"/>
            <a:ext cx="30906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Health Sovereignty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566928" y="4389120"/>
            <a:ext cx="3090672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Advance domestic financing strategies and reduce donor dependence toward sustainable health sovereignty.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4389120" y="3749040"/>
            <a:ext cx="3383280" cy="2286000"/>
          </a:xfrm>
          <a:prstGeom prst="rect">
            <a:avLst/>
          </a:prstGeom>
          <a:solidFill>
            <a:srgbClr val="EEF3F9"/>
          </a:solidFill>
          <a:ln w="12700">
            <a:solidFill>
              <a:srgbClr val="D0D7E2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389120" y="3749040"/>
            <a:ext cx="109728" cy="228600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590288" y="3886200"/>
            <a:ext cx="30906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Evidence-Based Governance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4590288" y="4389120"/>
            <a:ext cx="3090672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Strengthen decision-making through research, data, and knowledge translation into actionable policy.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8412480" y="3749040"/>
            <a:ext cx="3383280" cy="2286000"/>
          </a:xfrm>
          <a:prstGeom prst="rect">
            <a:avLst/>
          </a:prstGeom>
          <a:solidFill>
            <a:srgbClr val="EEF3F9"/>
          </a:solidFill>
          <a:ln w="12700">
            <a:solidFill>
              <a:srgbClr val="D0D7E2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8412480" y="3749040"/>
            <a:ext cx="109728" cy="228600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613648" y="3886200"/>
            <a:ext cx="30906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Coordination &amp; Efficiency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8613648" y="4389120"/>
            <a:ext cx="3090672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Reduce duplication, streamline accountability, and improve resource efficiency across the health sector.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2F4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960120"/>
          </a:xfrm>
          <a:prstGeom prst="rect">
            <a:avLst/>
          </a:prstGeom>
          <a:solidFill>
            <a:srgbClr val="1A2E5A"/>
          </a:solidFill>
          <a:ln w="12700">
            <a:solidFill>
              <a:srgbClr val="1A2E5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73152"/>
            <a:ext cx="11430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 WITHIN THE MINISTRY OF HEALTH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0" y="960120"/>
            <a:ext cx="12161520" cy="64008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365760" y="1115568"/>
            <a:ext cx="11430000" cy="685800"/>
          </a:xfrm>
          <a:prstGeom prst="rect">
            <a:avLst/>
          </a:prstGeom>
          <a:solidFill>
            <a:srgbClr val="1A2E5A"/>
          </a:solidFill>
          <a:ln w="12700">
            <a:solidFill>
              <a:srgbClr val="1A2E5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143000"/>
            <a:ext cx="112471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Directorate functions as the Ministry's Strategic Coordination Hub — interfacing across all directorates, county governments, development partners, and international health bodies to ensure coherence, accountability, and evidence-based health governance.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365760" y="2011680"/>
            <a:ext cx="269748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2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65760" y="2011680"/>
            <a:ext cx="2697480" cy="777240"/>
          </a:xfrm>
          <a:prstGeom prst="rect">
            <a:avLst/>
          </a:prstGeom>
          <a:solidFill>
            <a:srgbClr val="2E5F8A"/>
          </a:solidFill>
          <a:ln w="12700">
            <a:solidFill>
              <a:srgbClr val="2E5F8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200" y="2057400"/>
            <a:ext cx="2514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Cabinet Secretary &amp;</a:t>
            </a:r>
            <a:endParaRPr lang="en-US" sz="1200" dirty="0"/>
          </a:p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Principal Secretaries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02920" y="2926080"/>
            <a:ext cx="2468880" cy="3337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Prepares decision-ready briefs and top papers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Coordinates principal engagement in international events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Drafts speaking notes and policy positions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337560" y="2011680"/>
            <a:ext cx="269748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2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337560" y="2011680"/>
            <a:ext cx="2697480" cy="777240"/>
          </a:xfrm>
          <a:prstGeom prst="rect">
            <a:avLst/>
          </a:prstGeom>
          <a:solidFill>
            <a:srgbClr val="1A2E5A"/>
          </a:solidFill>
          <a:ln w="12700">
            <a:solidFill>
              <a:srgbClr val="1A2E5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429000" y="2057400"/>
            <a:ext cx="2514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County Governments</a:t>
            </a:r>
            <a:endParaRPr lang="en-US" sz="1200" dirty="0"/>
          </a:p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(47 Counties)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3474720" y="2926080"/>
            <a:ext cx="2468880" cy="3337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Convenes intergovernmental health forums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Monitors county health policy alignment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Facilitates joint planning and performance tracking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6309360" y="2011680"/>
            <a:ext cx="269748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2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309360" y="2011680"/>
            <a:ext cx="2697480" cy="777240"/>
          </a:xfrm>
          <a:prstGeom prst="rect">
            <a:avLst/>
          </a:prstGeom>
          <a:solidFill>
            <a:srgbClr val="2E5F8A"/>
          </a:solidFill>
          <a:ln w="12700">
            <a:solidFill>
              <a:srgbClr val="2E5F8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400800" y="2057400"/>
            <a:ext cx="2514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Development Partners</a:t>
            </a:r>
            <a:endParaRPr lang="en-US" sz="1200" dirty="0"/>
          </a:p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&amp; Civil Society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6446520" y="2926080"/>
            <a:ext cx="2468880" cy="3337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Maintains Health Sector Partnership Framework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Tracks partner commitments and reporting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Aligns CSO and donor activities with national goals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9235440" y="2011680"/>
            <a:ext cx="269748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2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9235440" y="2011680"/>
            <a:ext cx="2697480" cy="777240"/>
          </a:xfrm>
          <a:prstGeom prst="rect">
            <a:avLst/>
          </a:prstGeom>
          <a:solidFill>
            <a:srgbClr val="1A2E5A"/>
          </a:solidFill>
          <a:ln w="12700">
            <a:solidFill>
              <a:srgbClr val="1A2E5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326880" y="2057400"/>
            <a:ext cx="2514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International Health</a:t>
            </a:r>
            <a:endParaRPr lang="en-US" sz="1200" dirty="0"/>
          </a:p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Bodies &amp; AU/WHO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9372600" y="2926080"/>
            <a:ext cx="2468880" cy="3337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Manages Kenya's health diplomacy agenda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Coordinates side events and bilateral meetings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Represents MoH at global health forums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A2E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01168" y="5852160"/>
            <a:ext cx="11960352" cy="1005840"/>
          </a:xfrm>
          <a:prstGeom prst="rect">
            <a:avLst/>
          </a:prstGeom>
          <a:solidFill>
            <a:srgbClr val="2E5F8A"/>
          </a:solidFill>
          <a:ln w="12700">
            <a:solidFill>
              <a:srgbClr val="2E5F8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457200"/>
            <a:ext cx="115214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4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457200" y="1097280"/>
            <a:ext cx="11521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"Together Towards Health Sovereignty"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2286000" y="2103120"/>
            <a:ext cx="7589520" cy="54864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57200" y="2331720"/>
            <a:ext cx="109728" cy="68580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85800" y="2331720"/>
            <a:ext cx="11155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Strengthened Collaboration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85800" y="2679192"/>
            <a:ext cx="11155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D0D7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unified directorate that bridges national, county, and global health stakeholders.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57200" y="3291840"/>
            <a:ext cx="109728" cy="68580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85800" y="3291840"/>
            <a:ext cx="11155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Evidence-Based Policy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685800" y="3639312"/>
            <a:ext cx="11155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D0D7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that translates directly into decisions at the highest levels of government.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57200" y="4251960"/>
            <a:ext cx="109728" cy="68580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85800" y="4251960"/>
            <a:ext cx="11155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Commitment to Shared Priorities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85800" y="4599432"/>
            <a:ext cx="11155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D0D7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Aligned with Kenya's constitutional obligations and international health commitments.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457200" y="5989320"/>
            <a:ext cx="115214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Ministry of Health  |  Republic of Kenya  |  Directorate of Health Sector Coordination &amp; Research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503</TotalTime>
  <Words>937</Words>
  <Application>Microsoft Office PowerPoint</Application>
  <PresentationFormat>Widescreen</PresentationFormat>
  <Paragraphs>138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Directorate of Health Sector Coordination &amp; Research</dc:title>
  <dc:subject>PptxGenJS Presentation</dc:subject>
  <dc:creator>PptxGenJS</dc:creator>
  <cp:lastModifiedBy>Kate Ngugi</cp:lastModifiedBy>
  <cp:revision>1</cp:revision>
  <dcterms:created xsi:type="dcterms:W3CDTF">2026-04-21T11:13:17Z</dcterms:created>
  <dcterms:modified xsi:type="dcterms:W3CDTF">2026-04-21T19:37:46Z</dcterms:modified>
</cp:coreProperties>
</file>