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1"/>
  </p:sldMasterIdLst>
  <p:notesMasterIdLst>
    <p:notesMasterId r:id="rId17"/>
  </p:notesMasterIdLst>
  <p:sldIdLst>
    <p:sldId id="257" r:id="rId2"/>
    <p:sldId id="262" r:id="rId3"/>
    <p:sldId id="2147475069" r:id="rId4"/>
    <p:sldId id="2147475070" r:id="rId5"/>
    <p:sldId id="2147475117" r:id="rId6"/>
    <p:sldId id="2147475098" r:id="rId7"/>
    <p:sldId id="2147475105" r:id="rId8"/>
    <p:sldId id="2147475108" r:id="rId9"/>
    <p:sldId id="2147475118" r:id="rId10"/>
    <p:sldId id="2147475119" r:id="rId11"/>
    <p:sldId id="2147475120" r:id="rId12"/>
    <p:sldId id="2147475121" r:id="rId13"/>
    <p:sldId id="2147475122" r:id="rId14"/>
    <p:sldId id="2147475123" r:id="rId15"/>
    <p:sldId id="214747512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737"/>
  </p:normalViewPr>
  <p:slideViewPr>
    <p:cSldViewPr snapToGrid="0" snapToObjects="1">
      <p:cViewPr varScale="1">
        <p:scale>
          <a:sx n="64" d="100"/>
          <a:sy n="64" d="100"/>
        </p:scale>
        <p:origin x="15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7709D-0052-4155-9E59-6B235492005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85C9C-1D1A-4D11-8981-1734A2710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0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:notes"/>
          <p:cNvSpPr txBox="1">
            <a:spLocks noGrp="1"/>
          </p:cNvSpPr>
          <p:nvPr>
            <p:ph type="body" idx="1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7:notes"/>
          <p:cNvSpPr txBox="1">
            <a:spLocks noGrp="1"/>
          </p:cNvSpPr>
          <p:nvPr>
            <p:ph type="body" idx="1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1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9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23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37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0243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4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27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2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3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9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2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91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3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43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3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3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"/>
          <p:cNvSpPr txBox="1">
            <a:spLocks noGrp="1"/>
          </p:cNvSpPr>
          <p:nvPr>
            <p:ph type="ctrTitle"/>
          </p:nvPr>
        </p:nvSpPr>
        <p:spPr>
          <a:xfrm>
            <a:off x="512064" y="2498281"/>
            <a:ext cx="7885414" cy="124603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68569" tIns="34275" rIns="68569" bIns="34275" rtlCol="0" anchor="b" anchorCtr="0"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800"/>
            </a:pPr>
            <a:r>
              <a:rPr lang="en-US" b="1" dirty="0">
                <a:solidFill>
                  <a:schemeClr val="tx1"/>
                </a:solidFill>
                <a:latin typeface="Tw Cen MT" panose="020B0602020104020603" pitchFamily="34" charset="0"/>
              </a:rPr>
              <a:t>Directorate of Primary Healthcare</a:t>
            </a:r>
            <a:endParaRPr b="1" dirty="0">
              <a:solidFill>
                <a:schemeClr val="tx1"/>
              </a:solidFill>
              <a:latin typeface="Tw Cen MT" panose="020B06020201040206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"/>
          <p:cNvSpPr txBox="1"/>
          <p:nvPr/>
        </p:nvSpPr>
        <p:spPr>
          <a:xfrm>
            <a:off x="4572002" y="1004623"/>
            <a:ext cx="274798" cy="276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"/>
          <p:cNvSpPr txBox="1"/>
          <p:nvPr/>
        </p:nvSpPr>
        <p:spPr>
          <a:xfrm>
            <a:off x="4508763" y="1927498"/>
            <a:ext cx="274798" cy="276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"/>
          <p:cNvSpPr txBox="1"/>
          <p:nvPr/>
        </p:nvSpPr>
        <p:spPr>
          <a:xfrm>
            <a:off x="3822887" y="1994943"/>
            <a:ext cx="274798" cy="276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"/>
          <p:cNvSpPr txBox="1"/>
          <p:nvPr/>
        </p:nvSpPr>
        <p:spPr>
          <a:xfrm>
            <a:off x="3898167" y="945926"/>
            <a:ext cx="274798" cy="276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"/>
          <p:cNvSpPr/>
          <p:nvPr/>
        </p:nvSpPr>
        <p:spPr>
          <a:xfrm>
            <a:off x="386309" y="4145717"/>
            <a:ext cx="8094244" cy="899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1350"/>
          </a:p>
        </p:txBody>
      </p:sp>
      <p:sp>
        <p:nvSpPr>
          <p:cNvPr id="366" name="Google Shape;366;p1"/>
          <p:cNvSpPr txBox="1"/>
          <p:nvPr/>
        </p:nvSpPr>
        <p:spPr>
          <a:xfrm>
            <a:off x="137160" y="4122381"/>
            <a:ext cx="8735290" cy="130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 fontScale="92500" lnSpcReduction="20000"/>
          </a:bodyPr>
          <a:lstStyle/>
          <a:p>
            <a:pPr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</a:pPr>
            <a:r>
              <a:rPr lang="en-US" sz="2400" b="1" dirty="0"/>
              <a:t>STAKEHOLDER CONSULTATIVE MEETING ON STRENGTHENING KENYA’S PUBLIC HEALTH SECTOR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</a:pPr>
            <a:r>
              <a:rPr lang="en-US" b="1" dirty="0"/>
              <a:t>KICC Nairobi, Aberdare Room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</a:pPr>
            <a:r>
              <a:rPr lang="en-US" b="1" dirty="0"/>
              <a:t>22nd April, 2026 </a:t>
            </a:r>
          </a:p>
        </p:txBody>
      </p:sp>
      <p:pic>
        <p:nvPicPr>
          <p:cNvPr id="367" name="Google Shape;36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0891" y="1004626"/>
            <a:ext cx="5425070" cy="1199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8826" y="857250"/>
            <a:ext cx="866438" cy="995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7" descr="Kenya Flag">
            <a:extLst>
              <a:ext uri="{FF2B5EF4-FFF2-40B4-BE49-F238E27FC236}">
                <a16:creationId xmlns:a16="http://schemas.microsoft.com/office/drawing/2014/main" id="{3975E6A1-18A8-19E1-5121-5F7F0636DE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478" y="5423773"/>
            <a:ext cx="746522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FE08A-88EF-B2F3-CA7C-00CD7DAC8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A651E-54BC-C0DA-3B53-66887B520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0" indent="-22860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KE" dirty="0">
                <a:solidFill>
                  <a:sysClr val="windowText" lastClr="000000"/>
                </a:solidFill>
              </a:rPr>
              <a:t>TB, </a:t>
            </a:r>
            <a:r>
              <a:rPr lang="en-GB" dirty="0">
                <a:solidFill>
                  <a:sysClr val="windowText" lastClr="000000"/>
                </a:solidFill>
              </a:rPr>
              <a:t>Leprosy,</a:t>
            </a:r>
            <a:r>
              <a:rPr lang="en-KE" dirty="0">
                <a:solidFill>
                  <a:sysClr val="windowText" lastClr="000000"/>
                </a:solidFill>
              </a:rPr>
              <a:t> and LH investment and sustainability plan</a:t>
            </a:r>
          </a:p>
          <a:p>
            <a:pPr marL="228600" lvl="0" indent="-22860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KE" dirty="0">
                <a:solidFill>
                  <a:sysClr val="windowText" lastClr="000000"/>
                </a:solidFill>
              </a:rPr>
              <a:t>Digitization of patient and program services, with use of AI</a:t>
            </a:r>
          </a:p>
          <a:p>
            <a:r>
              <a:rPr lang="en-US" dirty="0"/>
              <a:t>Implementation framework for TB in institutions of higher learning</a:t>
            </a:r>
          </a:p>
          <a:p>
            <a:r>
              <a:rPr lang="en-US" dirty="0">
                <a:solidFill>
                  <a:sysClr val="windowText" lastClr="000000"/>
                </a:solidFill>
              </a:rPr>
              <a:t>Ensure universal coverage of appropriate vector control interventions in all populations at risk of malaria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115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3BF9-F46F-3CE0-7B27-030F53A1A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30C9A-78F8-8504-73D4-41CC65DF9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ysClr val="windowText" lastClr="000000"/>
                </a:solidFill>
              </a:rPr>
              <a:t>Finalization and dissemination of updated key malaria Guidelines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ysClr val="windowText" lastClr="000000"/>
                </a:solidFill>
              </a:rPr>
              <a:t>Finalization case-based surveillance system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Develop Health Promotion and Education strategy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Enhance </a:t>
            </a:r>
            <a:r>
              <a:rPr lang="en-US" altLang="zh-CN" kern="0" dirty="0">
                <a:ea typeface="Tahoma" panose="020B0604030504040204" pitchFamily="34" charset="0"/>
                <a:cs typeface="Times New Roman" panose="02020603050405020304" pitchFamily="18" charset="0"/>
              </a:rPr>
              <a:t>Digital </a:t>
            </a:r>
            <a:r>
              <a:rPr lang="en-US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application in </a:t>
            </a:r>
            <a:r>
              <a:rPr lang="en-US" altLang="zh-CN" kern="0" dirty="0">
                <a:ea typeface="Tahoma" panose="020B0604030504040204" pitchFamily="34" charset="0"/>
                <a:cs typeface="Times New Roman" panose="02020603050405020304" pitchFamily="18" charset="0"/>
              </a:rPr>
              <a:t>Health Promotion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kern="0" dirty="0">
                <a:ea typeface="Tahoma" panose="020B0604030504040204" pitchFamily="34" charset="0"/>
                <a:cs typeface="Times New Roman" panose="02020603050405020304" pitchFamily="18" charset="0"/>
              </a:rPr>
              <a:t>Anchor health and wellness services and interventions into KEPH</a:t>
            </a:r>
            <a:endParaRPr lang="en-US" kern="100" dirty="0">
              <a:ea typeface="DengXian"/>
              <a:cs typeface="Times New Roman" panose="02020603050405020304" pitchFamily="18" charset="0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6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EAC89-AFA0-C3FF-F5F0-C5C86C82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C1AF9-A199-C930-0931-83E1AE37B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National Nutrition and dietetics policy</a:t>
            </a:r>
          </a:p>
          <a:p>
            <a:r>
              <a:rPr lang="en-US" sz="2400" dirty="0"/>
              <a:t>Food environment policies</a:t>
            </a:r>
          </a:p>
          <a:p>
            <a:r>
              <a:rPr lang="en-GB" sz="2400" dirty="0">
                <a:solidFill>
                  <a:prstClr val="black"/>
                </a:solidFill>
              </a:rPr>
              <a:t>Finalization and dissemination of Clinical Nutrition Manual &amp; Inpatient Feeding Protocols </a:t>
            </a:r>
          </a:p>
          <a:p>
            <a:r>
              <a:rPr lang="en-US" sz="2400" dirty="0"/>
              <a:t>Tobacco control amendment bill currently in parliament</a:t>
            </a:r>
          </a:p>
          <a:p>
            <a:r>
              <a:rPr lang="en-US" sz="2400" dirty="0">
                <a:solidFill>
                  <a:prstClr val="black"/>
                </a:solidFill>
                <a:latin typeface="Trebuchet MS" panose="020B0603020202020204" pitchFamily="34" charset="0"/>
              </a:rPr>
              <a:t>Nationwide Awareness Campaigns on drugs and substances of abuse</a:t>
            </a: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12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2CFAB-1D50-55F9-8AEC-2892E6B02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C7A80-7465-9C7C-8EFD-73C9D923A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Support for Alternative Livelihoods - supported the Tobacco-Free Farms (TFF) initiative in four key tobacco-growing counties (</a:t>
            </a:r>
            <a:r>
              <a:rPr lang="en-US" sz="2800" i="1" dirty="0">
                <a:solidFill>
                  <a:prstClr val="black"/>
                </a:solidFill>
              </a:rPr>
              <a:t>Migori, Busia, Bungoma and Meru Counties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Rehabilitation and cessation – These are under construction in Meru and Nakuru. The  focus is integration of cessation and rehab into PHC services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Review of the school health policy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576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4C352-3874-8588-FD31-C2AF643DB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ECEC4-F508-02D6-2B80-83808D798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PHC is not just one component of the health system—it is the </a:t>
            </a:r>
            <a:r>
              <a:rPr lang="en-US" sz="2400" b="1" dirty="0"/>
              <a:t>engine that drives UHC</a:t>
            </a:r>
            <a:r>
              <a:rPr lang="en-US" sz="2400" dirty="0"/>
              <a:t>. By investing in strong, community-linked, prevention-focused primary care, Kenya can achieve equitable, affordable, and high-quality healthcare for all.</a:t>
            </a:r>
          </a:p>
        </p:txBody>
      </p:sp>
    </p:spTree>
    <p:extLst>
      <p:ext uri="{BB962C8B-B14F-4D97-AF65-F5344CB8AC3E}">
        <p14:creationId xmlns:p14="http://schemas.microsoft.com/office/powerpoint/2010/main" val="1500472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6D851-D992-3979-AFDC-C701D189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206AD-DAD1-EA0B-5861-41CF39207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83854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0B745-0DB5-C349-B7BB-A2995B0A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MANDATE</a:t>
            </a: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647DB-99C9-DD44-9CD1-D085B1B26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553" y="1417639"/>
            <a:ext cx="7631906" cy="4250928"/>
          </a:xfrm>
        </p:spPr>
        <p:txBody>
          <a:bodyPr>
            <a:noAutofit/>
          </a:bodyPr>
          <a:lstStyle/>
          <a:p>
            <a:r>
              <a:rPr lang="en-US" sz="2800" dirty="0"/>
              <a:t>Formulation, development, dissemination and advocacy for policies, standards, guidelines and frameworks on Primary health care;</a:t>
            </a:r>
          </a:p>
          <a:p>
            <a:r>
              <a:rPr lang="en-US" sz="2800" dirty="0"/>
              <a:t>Providing technical support and capacity building on Primary Health care programs;</a:t>
            </a:r>
          </a:p>
          <a:p>
            <a:r>
              <a:rPr lang="en-US" sz="2800" dirty="0"/>
              <a:t>Developing implementation framework for an integrated primary health care system;</a:t>
            </a:r>
          </a:p>
          <a:p>
            <a:r>
              <a:rPr lang="en-US" sz="2800" dirty="0"/>
              <a:t>Coordinating and collaborating with partners and stakeholders;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79429D-C47B-3A4A-A5B9-F142D042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5162DB91-63C9-774D-B0A7-9EE578DBF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701B9F6-565C-FD43-950B-3658C17F9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DC7248F5-5C01-134D-B298-D9910C7D2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698C274-65D0-1143-8775-5D5501D89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B65160FB-F415-0E49-BC59-FB5B2617D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494411FD-B746-8148-B8AC-91ECE2F6D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id="{C0BB1B0C-1022-A84D-B785-78FD87DD6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301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DA31-6E8F-914C-9314-477F08B04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MANDATE…CTD</a:t>
            </a: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F7887-DDE8-C542-9CE4-53E8CDC57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/>
              <a:t>Developing framework for commodity security to support primary health care;</a:t>
            </a:r>
          </a:p>
          <a:p>
            <a:r>
              <a:rPr lang="en-US" sz="2800" dirty="0"/>
              <a:t>Performance monitoring of Primary Healthcare indicators;</a:t>
            </a:r>
          </a:p>
          <a:p>
            <a:r>
              <a:rPr lang="en-US" sz="2800" dirty="0"/>
              <a:t>Conducting periodic assessment of the implementation of Primary Health Care in collaboration with relevant stakeholders; and</a:t>
            </a:r>
          </a:p>
          <a:p>
            <a:r>
              <a:rPr lang="en-US" sz="2800" dirty="0"/>
              <a:t>Conducting operational research in Primary Health Care programs</a:t>
            </a:r>
            <a:endParaRPr lang="en-KE" sz="2800" dirty="0"/>
          </a:p>
          <a:p>
            <a:endParaRPr lang="en-GB" dirty="0"/>
          </a:p>
          <a:p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601275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8D077-72AC-3341-9FB8-FC72756CE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Organization of the Directorate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6A801-C497-5D43-A35A-2F29EC576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directorate coordinates the following nine divisions;</a:t>
            </a:r>
            <a:endParaRPr lang="en-KE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c</a:t>
            </a:r>
            <a:r>
              <a:rPr lang="en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Networks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TB,</a:t>
            </a:r>
            <a:r>
              <a:rPr lang="en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leprosy and other lung diseases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Malaria control and management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 and substance abuse control</a:t>
            </a:r>
          </a:p>
          <a:p>
            <a:pPr marL="514350" indent="-514350">
              <a:buFont typeface="+mj-lt"/>
              <a:buAutoNum type="arabicPeriod"/>
            </a:pP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86492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322FA-F00A-A638-C9D4-A9348E843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Organization of the Directorate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090B6-0941-6AA7-6669-334CCD07C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promotion and education management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and wellness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health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School health </a:t>
            </a:r>
          </a:p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Nutrition and dietetics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64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9902"/>
            <a:ext cx="7886700" cy="1755098"/>
          </a:xfrm>
        </p:spPr>
        <p:txBody>
          <a:bodyPr>
            <a:normAutofit/>
          </a:bodyPr>
          <a:lstStyle/>
          <a:p>
            <a:r>
              <a:rPr lang="en-GB" dirty="0"/>
              <a:t>LEGAL and Policy Framework for PHC &amp;UHC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764508"/>
            <a:ext cx="7886700" cy="3914774"/>
          </a:xfrm>
          <a:ln>
            <a:solidFill>
              <a:srgbClr val="FF0000"/>
            </a:solidFill>
          </a:ln>
        </p:spPr>
        <p:txBody>
          <a:bodyPr>
            <a:normAutofit fontScale="85000" lnSpcReduction="10000"/>
          </a:bodyPr>
          <a:lstStyle/>
          <a:p>
            <a:pPr marL="85725" indent="0">
              <a:buNone/>
            </a:pPr>
            <a:r>
              <a:rPr lang="en-GB" b="1" dirty="0"/>
              <a:t> </a:t>
            </a:r>
            <a:endParaRPr lang="en-US" b="1" dirty="0"/>
          </a:p>
          <a:p>
            <a:pPr marL="457200" lvl="1" indent="0">
              <a:buNone/>
            </a:pPr>
            <a:r>
              <a:rPr lang="en-US" sz="2400" b="1" dirty="0"/>
              <a:t>1: Constitution of Kenya (2010</a:t>
            </a:r>
            <a:r>
              <a:rPr lang="en-US" sz="2400" dirty="0"/>
              <a:t>) - Article 43(1)(a): guarantees the right to the highest attainable standard of health.</a:t>
            </a:r>
          </a:p>
          <a:p>
            <a:pPr lvl="1">
              <a:buFont typeface="Wingdings" pitchFamily="2" charset="2"/>
              <a:buChar char="§"/>
            </a:pPr>
            <a:r>
              <a:rPr sz="2400" dirty="0"/>
              <a:t>Health is recognized as a fundamental human right.</a:t>
            </a:r>
            <a:endParaRPr lang="en-US" sz="2400" dirty="0"/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Devolution of health services, schedule 4 establishing National and county obligations</a:t>
            </a:r>
          </a:p>
          <a:p>
            <a:pPr marL="457200" lvl="1" indent="0">
              <a:buNone/>
            </a:pPr>
            <a:r>
              <a:rPr lang="en-GB" sz="2600" b="1" dirty="0"/>
              <a:t>2: Health act 2017</a:t>
            </a:r>
            <a:r>
              <a:rPr lang="en-GB" sz="2600" dirty="0"/>
              <a:t>: Provides overarching legal framework for health system governance and service delivery</a:t>
            </a:r>
          </a:p>
          <a:p>
            <a:pPr marL="457200" lvl="1" indent="0">
              <a:buNone/>
            </a:pPr>
            <a:r>
              <a:rPr lang="en-US" sz="2400" b="1" dirty="0"/>
              <a:t>3: Public Health Act (Cap 242) </a:t>
            </a:r>
            <a:r>
              <a:rPr lang="en-US" sz="2400" dirty="0"/>
              <a:t>– Governs disease prevention, surveillance and public health standards</a:t>
            </a:r>
            <a:endParaRPr lang="en-US" sz="2600" b="1" dirty="0"/>
          </a:p>
          <a:p>
            <a:pPr marL="457200" lvl="1" indent="0">
              <a:buNone/>
            </a:pPr>
            <a:endParaRPr sz="2400" dirty="0"/>
          </a:p>
          <a:p>
            <a:pPr lvl="1">
              <a:buFont typeface="Wingdings" pitchFamily="2" charset="2"/>
              <a:buChar char="§"/>
            </a:pPr>
            <a:endParaRPr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34715"/>
            <a:ext cx="7886700" cy="1413135"/>
          </a:xfrm>
        </p:spPr>
        <p:txBody>
          <a:bodyPr>
            <a:normAutofit/>
          </a:bodyPr>
          <a:lstStyle/>
          <a:p>
            <a:r>
              <a:rPr dirty="0"/>
              <a:t>Policy Direction and Reform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47851"/>
            <a:ext cx="7886700" cy="3879056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GB" dirty="0"/>
              <a:t>Healthcare(Afya </a:t>
            </a:r>
            <a:r>
              <a:rPr lang="en-GB" dirty="0" err="1"/>
              <a:t>mashinani</a:t>
            </a:r>
            <a:r>
              <a:rPr lang="en-GB" dirty="0"/>
              <a:t>) is one of the five pillars of Governments BETA </a:t>
            </a:r>
          </a:p>
          <a:p>
            <a:r>
              <a:rPr lang="en-GB" dirty="0"/>
              <a:t>Kenya Vision 2030 and national development priorities: </a:t>
            </a:r>
            <a:r>
              <a:rPr lang="en-GB" i="1" dirty="0"/>
              <a:t> </a:t>
            </a:r>
            <a:endParaRPr lang="en-GB" sz="1500" i="1" dirty="0">
              <a:solidFill>
                <a:srgbClr val="0070C0"/>
              </a:solidFill>
            </a:endParaRPr>
          </a:p>
          <a:p>
            <a:r>
              <a:rPr dirty="0"/>
              <a:t>Kenya Health Policy (2014–2030) – Guides sector priorities and reforms.</a:t>
            </a:r>
            <a:r>
              <a:rPr lang="en-GB" dirty="0"/>
              <a:t> Equity and quality </a:t>
            </a:r>
          </a:p>
          <a:p>
            <a:r>
              <a:rPr dirty="0"/>
              <a:t>Universal Health Coverage (UHC) agenda – Expanding access, financial protection and quality of care.</a:t>
            </a:r>
          </a:p>
          <a:p>
            <a:pPr lvl="1">
              <a:buFont typeface="Wingdings" pitchFamily="2" charset="2"/>
              <a:buChar char="ü"/>
            </a:pPr>
            <a:r>
              <a:rPr dirty="0"/>
              <a:t>Promotes people-</a:t>
            </a:r>
            <a:r>
              <a:rPr dirty="0" err="1"/>
              <a:t>centred</a:t>
            </a:r>
            <a:r>
              <a:rPr dirty="0"/>
              <a:t>, rights-based and accountable health system.</a:t>
            </a:r>
            <a:r>
              <a:rPr lang="en-GB" dirty="0"/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/>
              <a:t>Shift from policy commitment to implementation.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/>
              <a:t>Focus on financial protection and service expansion.</a:t>
            </a:r>
          </a:p>
          <a:p>
            <a:pPr lvl="3"/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"/>
          <p:cNvSpPr txBox="1">
            <a:spLocks noGrp="1"/>
          </p:cNvSpPr>
          <p:nvPr>
            <p:ph type="title"/>
          </p:nvPr>
        </p:nvSpPr>
        <p:spPr>
          <a:xfrm>
            <a:off x="596" y="325758"/>
            <a:ext cx="9142875" cy="129541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txBody>
          <a:bodyPr spcFirstLastPara="1" vert="horz" wrap="square" lIns="68569" tIns="34275" rIns="68569" bIns="34275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US" b="1" dirty="0">
                <a:latin typeface="Tw Cen MT" panose="020B0602020104020603" pitchFamily="34" charset="0"/>
                <a:sym typeface="Twentieth Century"/>
              </a:rPr>
              <a:t>Regulatory Framework to Support PHC and UHC</a:t>
            </a:r>
            <a:endParaRPr dirty="0">
              <a:latin typeface="Tw Cen MT" panose="020B0602020104020603" pitchFamily="34" charset="0"/>
            </a:endParaRPr>
          </a:p>
        </p:txBody>
      </p:sp>
      <p:sp>
        <p:nvSpPr>
          <p:cNvPr id="412" name="Google Shape;412;p7"/>
          <p:cNvSpPr txBox="1">
            <a:spLocks noGrp="1"/>
          </p:cNvSpPr>
          <p:nvPr>
            <p:ph idx="1"/>
          </p:nvPr>
        </p:nvSpPr>
        <p:spPr>
          <a:xfrm>
            <a:off x="707231" y="1929825"/>
            <a:ext cx="8435644" cy="253501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 marL="0" indent="0" algn="just" defTabSz="685732">
              <a:buNone/>
              <a:defRPr/>
            </a:pPr>
            <a:endParaRPr lang="en-US" sz="2100" dirty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marL="0" indent="0" defTabSz="685732">
              <a:buNone/>
              <a:defRPr/>
            </a:pPr>
            <a:endParaRPr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EF2B70-1117-FDA7-6D96-68E169965A07}"/>
              </a:ext>
            </a:extLst>
          </p:cNvPr>
          <p:cNvGraphicFramePr>
            <a:graphicFrameLocks noGrp="1"/>
          </p:cNvGraphicFramePr>
          <p:nvPr/>
        </p:nvGraphicFramePr>
        <p:xfrm>
          <a:off x="178594" y="2045455"/>
          <a:ext cx="4171950" cy="2110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1950">
                  <a:extLst>
                    <a:ext uri="{9D8B030D-6E8A-4147-A177-3AD203B41FA5}">
                      <a16:colId xmlns:a16="http://schemas.microsoft.com/office/drawing/2014/main" val="422416881"/>
                    </a:ext>
                  </a:extLst>
                </a:gridCol>
              </a:tblGrid>
              <a:tr h="1833601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w Cen MT" panose="020B0602020104020603" pitchFamily="34" charset="0"/>
                        </a:rPr>
                        <a:t>Primary Health Care Act, 2023</a:t>
                      </a:r>
                    </a:p>
                    <a:p>
                      <a:pPr algn="just" defTabSz="914309">
                        <a:defRPr/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Promotes disease prevention through 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PHC networks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 and 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community health units (CHUs)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, supported by the Social Health Insurance Act's primary healthcare fund for levels 2 and 3 operations (dispensaries and health centers)</a:t>
                      </a:r>
                    </a:p>
                    <a:p>
                      <a:endParaRPr lang="en-US" sz="15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254010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E7794D-26E7-B484-25FF-10CC5B198CB6}"/>
              </a:ext>
            </a:extLst>
          </p:cNvPr>
          <p:cNvGraphicFramePr>
            <a:graphicFrameLocks noGrp="1"/>
          </p:cNvGraphicFramePr>
          <p:nvPr/>
        </p:nvGraphicFramePr>
        <p:xfrm>
          <a:off x="4572001" y="2045456"/>
          <a:ext cx="4391025" cy="1882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1025">
                  <a:extLst>
                    <a:ext uri="{9D8B030D-6E8A-4147-A177-3AD203B41FA5}">
                      <a16:colId xmlns:a16="http://schemas.microsoft.com/office/drawing/2014/main" val="422416881"/>
                    </a:ext>
                  </a:extLst>
                </a:gridCol>
              </a:tblGrid>
              <a:tr h="183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72C4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Social Health Insurance Act, 2023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Establishes a legislative framework to regulate the provision of social health insurance, promote the implementation of Universal Health Coverage and to ensure that 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all Kenyans have access to affordable 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and comprehensive quality health services. </a:t>
                      </a:r>
                      <a:r>
                        <a:rPr lang="en-US" sz="1700" dirty="0">
                          <a:latin typeface="Tw Cen MT" panose="020B0602020104020603" pitchFamily="34" charset="0"/>
                        </a:rPr>
                        <a:t> </a:t>
                      </a:r>
                      <a:endParaRPr kumimoji="0" lang="en-US" sz="1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72C4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Tw Cen MT" panose="020B06020201040206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254010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3BB490B-FC31-8A00-E14C-1B7BEF772DF8}"/>
              </a:ext>
            </a:extLst>
          </p:cNvPr>
          <p:cNvGraphicFramePr>
            <a:graphicFrameLocks noGrp="1"/>
          </p:cNvGraphicFramePr>
          <p:nvPr/>
        </p:nvGraphicFramePr>
        <p:xfrm>
          <a:off x="180975" y="4020673"/>
          <a:ext cx="4169569" cy="185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9569">
                  <a:extLst>
                    <a:ext uri="{9D8B030D-6E8A-4147-A177-3AD203B41FA5}">
                      <a16:colId xmlns:a16="http://schemas.microsoft.com/office/drawing/2014/main" val="422416881"/>
                    </a:ext>
                  </a:extLst>
                </a:gridCol>
              </a:tblGrid>
              <a:tr h="18552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72C4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Digital Health Act, 2023</a:t>
                      </a:r>
                    </a:p>
                    <a:p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Improves healthcare efficiency, convenience, accountability, and service delivery through 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an integrated health information system 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and regulatory framework. 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254010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4227959-6A62-F5ED-5964-A3B1D9AC6099}"/>
              </a:ext>
            </a:extLst>
          </p:cNvPr>
          <p:cNvGraphicFramePr>
            <a:graphicFrameLocks noGrp="1"/>
          </p:cNvGraphicFramePr>
          <p:nvPr/>
        </p:nvGraphicFramePr>
        <p:xfrm>
          <a:off x="4572001" y="4020674"/>
          <a:ext cx="4391025" cy="1833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1025">
                  <a:extLst>
                    <a:ext uri="{9D8B030D-6E8A-4147-A177-3AD203B41FA5}">
                      <a16:colId xmlns:a16="http://schemas.microsoft.com/office/drawing/2014/main" val="422416881"/>
                    </a:ext>
                  </a:extLst>
                </a:gridCol>
              </a:tblGrid>
              <a:tr h="1833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472C4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Tw Cen MT" panose="020B0602020104020603" pitchFamily="34" charset="0"/>
                          <a:ea typeface="+mn-ea"/>
                          <a:cs typeface="+mn-cs"/>
                        </a:rPr>
                        <a:t>Facilities Improvement Financing Act, 2023</a:t>
                      </a:r>
                    </a:p>
                    <a:p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 Ensures funds from public facility services are securely managed and 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ring-fenced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Tw Cen MT" panose="020B0602020104020603" pitchFamily="34" charset="0"/>
                        </a:rPr>
                        <a:t>, enhancing facility financing, service delivery, and quality of care. </a:t>
                      </a:r>
                      <a:r>
                        <a:rPr lang="en-US" sz="1700" dirty="0">
                          <a:latin typeface="Tw Cen MT" panose="020B0602020104020603" pitchFamily="34" charset="0"/>
                        </a:rPr>
                        <a:t> 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2540105"/>
                  </a:ext>
                </a:extLst>
              </a:tr>
            </a:tbl>
          </a:graphicData>
        </a:graphic>
      </p:graphicFrame>
      <p:pic>
        <p:nvPicPr>
          <p:cNvPr id="2" name="Picture 7" descr="Kenya Flag">
            <a:extLst>
              <a:ext uri="{FF2B5EF4-FFF2-40B4-BE49-F238E27FC236}">
                <a16:creationId xmlns:a16="http://schemas.microsoft.com/office/drawing/2014/main" id="{058104A4-9F28-8C95-1C4B-8EE8D0337B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478" y="5423773"/>
            <a:ext cx="746522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196F-FC4E-F2AB-3ECF-AB3E3C45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F016A-0769-4E72-9B1C-49191173A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Development of PHC ACT 2023 regulations</a:t>
            </a:r>
          </a:p>
          <a:p>
            <a:r>
              <a:rPr lang="en-US" dirty="0"/>
              <a:t>Establishment of PCNs across the country</a:t>
            </a:r>
          </a:p>
          <a:p>
            <a:r>
              <a:rPr lang="en-US" dirty="0"/>
              <a:t>Remuneration, digitization, kitting, upskilling of CHPs</a:t>
            </a:r>
          </a:p>
          <a:p>
            <a:r>
              <a:rPr lang="en-US" dirty="0"/>
              <a:t>CHP curriculum development: Basic and technical modules, community score card implementation</a:t>
            </a:r>
          </a:p>
          <a:p>
            <a:r>
              <a:rPr lang="en-US" dirty="0"/>
              <a:t>Enhancement of the e-CHIS system and support to counties</a:t>
            </a:r>
          </a:p>
          <a:p>
            <a:r>
              <a:rPr lang="en-US" dirty="0"/>
              <a:t>Development of community health strategy 2025-2030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6187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2188</TotalTime>
  <Words>772</Words>
  <Application>Microsoft Office PowerPoint</Application>
  <PresentationFormat>On-screen Show (4:3)</PresentationFormat>
  <Paragraphs>82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DengXian</vt:lpstr>
      <vt:lpstr>Arial</vt:lpstr>
      <vt:lpstr>Calibri</vt:lpstr>
      <vt:lpstr>Tahoma</vt:lpstr>
      <vt:lpstr>Times New Roman</vt:lpstr>
      <vt:lpstr>Trebuchet MS</vt:lpstr>
      <vt:lpstr>Tw Cen MT</vt:lpstr>
      <vt:lpstr>Twentieth Century</vt:lpstr>
      <vt:lpstr>Wingdings</vt:lpstr>
      <vt:lpstr>Wingdings 3</vt:lpstr>
      <vt:lpstr>Facet</vt:lpstr>
      <vt:lpstr>Directorate of Primary Healthcare</vt:lpstr>
      <vt:lpstr>MANDATE</vt:lpstr>
      <vt:lpstr>MANDATE…CTD</vt:lpstr>
      <vt:lpstr>Organization of the Directorate</vt:lpstr>
      <vt:lpstr>Organization of the Directorate</vt:lpstr>
      <vt:lpstr>LEGAL and Policy Framework for PHC &amp;UHC</vt:lpstr>
      <vt:lpstr>Policy Direction and Reform Agenda</vt:lpstr>
      <vt:lpstr>Regulatory Framework to Support PHC and UHC</vt:lpstr>
      <vt:lpstr>Strategic priorities</vt:lpstr>
      <vt:lpstr>Strategic priorities</vt:lpstr>
      <vt:lpstr>Strategic priorities</vt:lpstr>
      <vt:lpstr>Strategic priorities</vt:lpstr>
      <vt:lpstr>Strategic priorities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as a Strategic Priority</dc:title>
  <dc:subject/>
  <dc:creator>HDND</dc:creator>
  <cp:keywords/>
  <dc:description>generated using python-pptx</dc:description>
  <cp:lastModifiedBy>abuya80@gmail.com</cp:lastModifiedBy>
  <cp:revision>53</cp:revision>
  <dcterms:created xsi:type="dcterms:W3CDTF">2013-01-27T09:14:16Z</dcterms:created>
  <dcterms:modified xsi:type="dcterms:W3CDTF">2026-04-21T19:10:26Z</dcterms:modified>
  <cp:category/>
</cp:coreProperties>
</file>