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709" r:id="rId3"/>
    <p:sldMasterId id="2147483721" r:id="rId4"/>
  </p:sldMasterIdLst>
  <p:notesMasterIdLst>
    <p:notesMasterId r:id="rId44"/>
  </p:notesMasterIdLst>
  <p:sldIdLst>
    <p:sldId id="287" r:id="rId5"/>
    <p:sldId id="2147475094" r:id="rId6"/>
    <p:sldId id="2147475095" r:id="rId7"/>
    <p:sldId id="2147475101" r:id="rId8"/>
    <p:sldId id="2147475096" r:id="rId9"/>
    <p:sldId id="2147475097" r:id="rId10"/>
    <p:sldId id="2147475098" r:id="rId11"/>
    <p:sldId id="2147475122" r:id="rId12"/>
    <p:sldId id="2147475112" r:id="rId13"/>
    <p:sldId id="2147475099" r:id="rId14"/>
    <p:sldId id="2147475102" r:id="rId15"/>
    <p:sldId id="2147475100" r:id="rId16"/>
    <p:sldId id="2147475103" r:id="rId17"/>
    <p:sldId id="2147475104" r:id="rId18"/>
    <p:sldId id="2147475105" r:id="rId19"/>
    <p:sldId id="2147475107" r:id="rId20"/>
    <p:sldId id="2147475106" r:id="rId21"/>
    <p:sldId id="2147475108" r:id="rId22"/>
    <p:sldId id="2147475109" r:id="rId23"/>
    <p:sldId id="2147475110" r:id="rId24"/>
    <p:sldId id="257" r:id="rId25"/>
    <p:sldId id="282" r:id="rId26"/>
    <p:sldId id="296" r:id="rId27"/>
    <p:sldId id="299" r:id="rId28"/>
    <p:sldId id="302" r:id="rId29"/>
    <p:sldId id="307" r:id="rId30"/>
    <p:sldId id="308" r:id="rId31"/>
    <p:sldId id="303" r:id="rId32"/>
    <p:sldId id="309" r:id="rId33"/>
    <p:sldId id="2147475113" r:id="rId34"/>
    <p:sldId id="2147475115" r:id="rId35"/>
    <p:sldId id="2147475116" r:id="rId36"/>
    <p:sldId id="2147475117" r:id="rId37"/>
    <p:sldId id="2147475118" r:id="rId38"/>
    <p:sldId id="2147475120" r:id="rId39"/>
    <p:sldId id="2147475119" r:id="rId40"/>
    <p:sldId id="2147475121" r:id="rId41"/>
    <p:sldId id="2147475114" r:id="rId42"/>
    <p:sldId id="2147475111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1968" autoAdjust="0"/>
  </p:normalViewPr>
  <p:slideViewPr>
    <p:cSldViewPr snapToGrid="0">
      <p:cViewPr>
        <p:scale>
          <a:sx n="63" d="100"/>
          <a:sy n="63" d="100"/>
        </p:scale>
        <p:origin x="728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B3BDC1-FB5D-468F-9E21-7AEBE30E1E03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E95AE-EAD7-4434-BBD6-3CBFC09452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3364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E95AE-EAD7-4434-BBD6-3CBFC094523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290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25206-9E2D-443C-8CF2-2CE1D6121E72}" type="datetime1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A4604-734B-4596-912C-44212A3A7D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371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F9EED-5AA2-42AE-8C11-672DB4708578}" type="datetime1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A4604-734B-4596-912C-44212A3A7D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996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3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3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3189B-9935-4351-9EE3-94944759A486}" type="datetime1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A4604-734B-4596-912C-44212A3A7D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5471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73E87"/>
                </a:solidFill>
              </a:defRPr>
            </a:lvl1pPr>
          </a:lstStyle>
          <a:p>
            <a:pPr>
              <a:defRPr/>
            </a:pPr>
            <a:fld id="{B3EE0C6B-8B74-4DBC-B6CC-641418F540E2}" type="datetime1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73E87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73E87"/>
                </a:solidFill>
              </a:defRPr>
            </a:lvl1pPr>
          </a:lstStyle>
          <a:p>
            <a:pPr>
              <a:defRPr/>
            </a:pPr>
            <a:fld id="{0161ADA3-961E-42E5-8552-79A7BCC07D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8698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73E87"/>
                </a:solidFill>
              </a:defRPr>
            </a:lvl1pPr>
          </a:lstStyle>
          <a:p>
            <a:pPr>
              <a:defRPr/>
            </a:pPr>
            <a:fld id="{6DC8BB0E-48D7-4474-92B2-91F24CF5FEFA}" type="datetime1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73E87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73E87"/>
                </a:solidFill>
              </a:defRPr>
            </a:lvl1pPr>
          </a:lstStyle>
          <a:p>
            <a:pPr>
              <a:defRPr/>
            </a:pPr>
            <a:fld id="{868B4A7B-ECEF-418A-BF9E-E6D273E46D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7496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73E87"/>
                </a:solidFill>
              </a:defRPr>
            </a:lvl1pPr>
          </a:lstStyle>
          <a:p>
            <a:pPr>
              <a:defRPr/>
            </a:pPr>
            <a:fld id="{88F8173A-F03D-4595-B72C-F59CCA1E6FCA}" type="datetime1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73E87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73E87"/>
                </a:solidFill>
              </a:defRPr>
            </a:lvl1pPr>
          </a:lstStyle>
          <a:p>
            <a:pPr>
              <a:defRPr/>
            </a:pPr>
            <a:fld id="{C2F420A1-1D62-4BB0-B978-EF31DCCC65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9327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5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5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73E87"/>
                </a:solidFill>
              </a:defRPr>
            </a:lvl1pPr>
          </a:lstStyle>
          <a:p>
            <a:pPr>
              <a:defRPr/>
            </a:pPr>
            <a:fld id="{7753AC78-4DB0-4628-81B7-2E3E86F675CB}" type="datetime1">
              <a:rPr lang="en-US" smtClean="0"/>
              <a:t>4/22/2026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73E87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73E87"/>
                </a:solidFill>
              </a:defRPr>
            </a:lvl1pPr>
          </a:lstStyle>
          <a:p>
            <a:pPr>
              <a:defRPr/>
            </a:pPr>
            <a:fld id="{57101C55-04FF-458B-96A3-473FB66DE4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0427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73E87"/>
                </a:solidFill>
              </a:defRPr>
            </a:lvl1pPr>
          </a:lstStyle>
          <a:p>
            <a:pPr>
              <a:defRPr/>
            </a:pPr>
            <a:fld id="{742BCE3B-0784-41C5-B51C-191EDAF72F31}" type="datetime1">
              <a:rPr lang="en-US" smtClean="0"/>
              <a:t>4/22/2026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73E87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73E87"/>
                </a:solidFill>
              </a:defRPr>
            </a:lvl1pPr>
          </a:lstStyle>
          <a:p>
            <a:pPr>
              <a:defRPr/>
            </a:pPr>
            <a:fld id="{C43B035E-D30E-4CF0-9447-AB44ADAEA0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1013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73E87"/>
                </a:solidFill>
              </a:defRPr>
            </a:lvl1pPr>
          </a:lstStyle>
          <a:p>
            <a:pPr>
              <a:defRPr/>
            </a:pPr>
            <a:fld id="{0354A2A3-0EDD-4972-B1A1-3826D8CDD770}" type="datetime1">
              <a:rPr lang="en-US" smtClean="0"/>
              <a:t>4/22/2026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73E87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73E87"/>
                </a:solidFill>
              </a:defRPr>
            </a:lvl1pPr>
          </a:lstStyle>
          <a:p>
            <a:pPr>
              <a:defRPr/>
            </a:pPr>
            <a:fld id="{47E32BB2-B370-4E1E-88F1-B01E3212CA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9209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73E87"/>
                </a:solidFill>
              </a:defRPr>
            </a:lvl1pPr>
          </a:lstStyle>
          <a:p>
            <a:pPr>
              <a:defRPr/>
            </a:pPr>
            <a:fld id="{8F9C56A7-3EE8-4E0E-9B2C-8FD589656373}" type="datetime1">
              <a:rPr lang="en-US" smtClean="0"/>
              <a:t>4/22/2026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73E87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73E87"/>
                </a:solidFill>
              </a:defRPr>
            </a:lvl1pPr>
          </a:lstStyle>
          <a:p>
            <a:pPr>
              <a:defRPr/>
            </a:pPr>
            <a:fld id="{861F0726-5CE2-4FD8-BD32-57035D8177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1653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73E87"/>
                </a:solidFill>
              </a:defRPr>
            </a:lvl1pPr>
          </a:lstStyle>
          <a:p>
            <a:pPr>
              <a:defRPr/>
            </a:pPr>
            <a:fld id="{7C295625-40CD-4629-9ACB-62DEAF3DCB1B}" type="datetime1">
              <a:rPr lang="en-US" smtClean="0"/>
              <a:t>4/22/2026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73E87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73E87"/>
                </a:solidFill>
              </a:defRPr>
            </a:lvl1pPr>
          </a:lstStyle>
          <a:p>
            <a:pPr>
              <a:defRPr/>
            </a:pPr>
            <a:fld id="{7031EADA-727F-4A4A-B004-3CC2168B21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59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C57E7-D99E-4444-B5F4-EE44FDDDA81E}" type="datetime1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A4604-734B-4596-912C-44212A3A7D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7216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73E87"/>
                </a:solidFill>
              </a:defRPr>
            </a:lvl1pPr>
          </a:lstStyle>
          <a:p>
            <a:pPr>
              <a:defRPr/>
            </a:pPr>
            <a:fld id="{D75EB5D9-53EB-4D9E-87C6-855BB5970020}" type="datetime1">
              <a:rPr lang="en-US" smtClean="0"/>
              <a:t>4/22/2026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73E87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73E87"/>
                </a:solidFill>
              </a:defRPr>
            </a:lvl1pPr>
          </a:lstStyle>
          <a:p>
            <a:pPr>
              <a:defRPr/>
            </a:pPr>
            <a:fld id="{4DC87F03-4B95-447A-BB0A-E549F6A640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4450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73E87"/>
                </a:solidFill>
              </a:defRPr>
            </a:lvl1pPr>
          </a:lstStyle>
          <a:p>
            <a:pPr>
              <a:defRPr/>
            </a:pPr>
            <a:fld id="{3344B98E-F8DB-4CD9-A952-5320C78240A0}" type="datetime1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73E87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73E87"/>
                </a:solidFill>
              </a:defRPr>
            </a:lvl1pPr>
          </a:lstStyle>
          <a:p>
            <a:pPr>
              <a:defRPr/>
            </a:pPr>
            <a:fld id="{4900137A-28AA-4725-8C4B-16A5B525FB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3402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3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3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73E87"/>
                </a:solidFill>
              </a:defRPr>
            </a:lvl1pPr>
          </a:lstStyle>
          <a:p>
            <a:pPr>
              <a:defRPr/>
            </a:pPr>
            <a:fld id="{548354B5-BC29-4AD0-AF57-0A0CDF4B2569}" type="datetime1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73E87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73E87"/>
                </a:solidFill>
              </a:defRPr>
            </a:lvl1pPr>
          </a:lstStyle>
          <a:p>
            <a:pPr>
              <a:defRPr/>
            </a:pPr>
            <a:fld id="{EFBEE48C-F928-4A8B-AC63-EB3E9343DA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8384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73E87"/>
                </a:solidFill>
              </a:defRPr>
            </a:lvl1pPr>
          </a:lstStyle>
          <a:p>
            <a:fld id="{5E1F0188-D79C-4410-9CC0-A977537280DA}" type="datetime1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73E87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73E87"/>
                </a:solidFill>
              </a:defRPr>
            </a:lvl1pPr>
          </a:lstStyle>
          <a:p>
            <a:fld id="{0508C9F0-01F0-3444-9017-CE31F764A5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0114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73E87"/>
                </a:solidFill>
              </a:defRPr>
            </a:lvl1pPr>
          </a:lstStyle>
          <a:p>
            <a:fld id="{011D9CF3-06A2-45C7-A77B-C2A04449D428}" type="datetime1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73E87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73E87"/>
                </a:solidFill>
              </a:defRPr>
            </a:lvl1pPr>
          </a:lstStyle>
          <a:p>
            <a:fld id="{0508C9F0-01F0-3444-9017-CE31F764A5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72448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73E87"/>
                </a:solidFill>
              </a:defRPr>
            </a:lvl1pPr>
          </a:lstStyle>
          <a:p>
            <a:fld id="{FB7636EA-26E5-48C9-A8FA-87C975457266}" type="datetime1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73E87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73E87"/>
                </a:solidFill>
              </a:defRPr>
            </a:lvl1pPr>
          </a:lstStyle>
          <a:p>
            <a:fld id="{0508C9F0-01F0-3444-9017-CE31F764A5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3758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5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5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73E87"/>
                </a:solidFill>
              </a:defRPr>
            </a:lvl1pPr>
          </a:lstStyle>
          <a:p>
            <a:fld id="{348C2E68-889B-4C1A-8783-A976C26DED8B}" type="datetime1">
              <a:rPr lang="en-US" smtClean="0"/>
              <a:t>4/22/2026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73E87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73E87"/>
                </a:solidFill>
              </a:defRPr>
            </a:lvl1pPr>
          </a:lstStyle>
          <a:p>
            <a:fld id="{0508C9F0-01F0-3444-9017-CE31F764A5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6693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73E87"/>
                </a:solidFill>
              </a:defRPr>
            </a:lvl1pPr>
          </a:lstStyle>
          <a:p>
            <a:fld id="{6188CCA8-9403-43FE-A570-421B2E51465C}" type="datetime1">
              <a:rPr lang="en-US" smtClean="0"/>
              <a:t>4/22/2026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73E87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73E87"/>
                </a:solidFill>
              </a:defRPr>
            </a:lvl1pPr>
          </a:lstStyle>
          <a:p>
            <a:fld id="{0508C9F0-01F0-3444-9017-CE31F764A5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21913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73E87"/>
                </a:solidFill>
              </a:defRPr>
            </a:lvl1pPr>
          </a:lstStyle>
          <a:p>
            <a:fld id="{D31DDEE4-2286-4C94-A2BA-9CF699BFFD06}" type="datetime1">
              <a:rPr lang="en-US" smtClean="0"/>
              <a:t>4/22/2026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73E87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73E87"/>
                </a:solidFill>
              </a:defRPr>
            </a:lvl1pPr>
          </a:lstStyle>
          <a:p>
            <a:fld id="{0508C9F0-01F0-3444-9017-CE31F764A5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5135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73E87"/>
                </a:solidFill>
              </a:defRPr>
            </a:lvl1pPr>
          </a:lstStyle>
          <a:p>
            <a:fld id="{51117E79-3B78-478E-AD50-B92EE295B100}" type="datetime1">
              <a:rPr lang="en-US" smtClean="0"/>
              <a:t>4/22/2026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73E87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73E87"/>
                </a:solidFill>
              </a:defRPr>
            </a:lvl1pPr>
          </a:lstStyle>
          <a:p>
            <a:fld id="{0508C9F0-01F0-3444-9017-CE31F764A5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321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729CD-43C2-4EF3-8D72-74ADE5A81471}" type="datetime1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A4604-734B-4596-912C-44212A3A7D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7386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73E87"/>
                </a:solidFill>
              </a:defRPr>
            </a:lvl1pPr>
          </a:lstStyle>
          <a:p>
            <a:fld id="{C9F6685F-1B07-49AF-8168-7FA745A57771}" type="datetime1">
              <a:rPr lang="en-US" smtClean="0"/>
              <a:t>4/22/2026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73E87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73E87"/>
                </a:solidFill>
              </a:defRPr>
            </a:lvl1pPr>
          </a:lstStyle>
          <a:p>
            <a:fld id="{0508C9F0-01F0-3444-9017-CE31F764A5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83928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73E87"/>
                </a:solidFill>
              </a:defRPr>
            </a:lvl1pPr>
          </a:lstStyle>
          <a:p>
            <a:fld id="{F1489DDC-75A2-446D-B381-792F1A9AFB21}" type="datetime1">
              <a:rPr lang="en-US" smtClean="0"/>
              <a:t>4/22/2026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73E87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73E87"/>
                </a:solidFill>
              </a:defRPr>
            </a:lvl1pPr>
          </a:lstStyle>
          <a:p>
            <a:fld id="{0508C9F0-01F0-3444-9017-CE31F764A5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3378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73E87"/>
                </a:solidFill>
              </a:defRPr>
            </a:lvl1pPr>
          </a:lstStyle>
          <a:p>
            <a:fld id="{DAD647E4-9E4E-4417-A4CB-B29EC9305298}" type="datetime1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73E87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73E87"/>
                </a:solidFill>
              </a:defRPr>
            </a:lvl1pPr>
          </a:lstStyle>
          <a:p>
            <a:fld id="{0508C9F0-01F0-3444-9017-CE31F764A5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35478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3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3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73E87"/>
                </a:solidFill>
              </a:defRPr>
            </a:lvl1pPr>
          </a:lstStyle>
          <a:p>
            <a:fld id="{23233A02-B7EF-4A7C-A54B-2632C94198D3}" type="datetime1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73E87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73E87"/>
                </a:solidFill>
              </a:defRPr>
            </a:lvl1pPr>
          </a:lstStyle>
          <a:p>
            <a:fld id="{0508C9F0-01F0-3444-9017-CE31F764A5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3579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1B4D7-2618-4493-BECB-7D4EF83DFA6A}" type="datetime1">
              <a:rPr lang="en-US" smtClean="0"/>
              <a:t>4/22/2026</a:t>
            </a:fld>
            <a:endParaRPr lang="aa-E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a-E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520CE-5281-E845-A159-D99463927FDF}" type="slidenum">
              <a:rPr lang="aa-ET" smtClean="0"/>
              <a:t>‹#›</a:t>
            </a:fld>
            <a:endParaRPr lang="aa-ET"/>
          </a:p>
        </p:txBody>
      </p:sp>
    </p:spTree>
    <p:extLst>
      <p:ext uri="{BB962C8B-B14F-4D97-AF65-F5344CB8AC3E}">
        <p14:creationId xmlns:p14="http://schemas.microsoft.com/office/powerpoint/2010/main" val="133086786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4B5C6-BB93-4F64-AFA3-4E1A506D4B36}" type="datetime1">
              <a:rPr lang="en-US" smtClean="0"/>
              <a:t>4/22/2026</a:t>
            </a:fld>
            <a:endParaRPr lang="aa-E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a-E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520CE-5281-E845-A159-D99463927FDF}" type="slidenum">
              <a:rPr lang="aa-ET" smtClean="0"/>
              <a:t>‹#›</a:t>
            </a:fld>
            <a:endParaRPr lang="aa-ET"/>
          </a:p>
        </p:txBody>
      </p:sp>
    </p:spTree>
    <p:extLst>
      <p:ext uri="{BB962C8B-B14F-4D97-AF65-F5344CB8AC3E}">
        <p14:creationId xmlns:p14="http://schemas.microsoft.com/office/powerpoint/2010/main" val="203476139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660A4-EC03-47A5-8EA1-ECA60005BE7C}" type="datetime1">
              <a:rPr lang="en-US" smtClean="0"/>
              <a:t>4/22/2026</a:t>
            </a:fld>
            <a:endParaRPr lang="aa-E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a-E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520CE-5281-E845-A159-D99463927FDF}" type="slidenum">
              <a:rPr lang="aa-ET" smtClean="0"/>
              <a:t>‹#›</a:t>
            </a:fld>
            <a:endParaRPr lang="aa-ET"/>
          </a:p>
        </p:txBody>
      </p:sp>
    </p:spTree>
    <p:extLst>
      <p:ext uri="{BB962C8B-B14F-4D97-AF65-F5344CB8AC3E}">
        <p14:creationId xmlns:p14="http://schemas.microsoft.com/office/powerpoint/2010/main" val="130576901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5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5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457DF-51F2-4CC8-8AEF-D3618A049CFC}" type="datetime1">
              <a:rPr lang="en-US" smtClean="0"/>
              <a:t>4/22/2026</a:t>
            </a:fld>
            <a:endParaRPr lang="aa-E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a-E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520CE-5281-E845-A159-D99463927FDF}" type="slidenum">
              <a:rPr lang="aa-ET" smtClean="0"/>
              <a:t>‹#›</a:t>
            </a:fld>
            <a:endParaRPr lang="aa-ET"/>
          </a:p>
        </p:txBody>
      </p:sp>
    </p:spTree>
    <p:extLst>
      <p:ext uri="{BB962C8B-B14F-4D97-AF65-F5344CB8AC3E}">
        <p14:creationId xmlns:p14="http://schemas.microsoft.com/office/powerpoint/2010/main" val="18642365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640DB-FFF7-48DF-93DF-1C7BB96F0B3F}" type="datetime1">
              <a:rPr lang="en-US" smtClean="0"/>
              <a:t>4/22/2026</a:t>
            </a:fld>
            <a:endParaRPr lang="aa-E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a-E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520CE-5281-E845-A159-D99463927FDF}" type="slidenum">
              <a:rPr lang="aa-ET" smtClean="0"/>
              <a:t>‹#›</a:t>
            </a:fld>
            <a:endParaRPr lang="aa-ET"/>
          </a:p>
        </p:txBody>
      </p:sp>
    </p:spTree>
    <p:extLst>
      <p:ext uri="{BB962C8B-B14F-4D97-AF65-F5344CB8AC3E}">
        <p14:creationId xmlns:p14="http://schemas.microsoft.com/office/powerpoint/2010/main" val="107851181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D5C0-B118-4D31-B128-4038156B45DD}" type="datetime1">
              <a:rPr lang="en-US" smtClean="0"/>
              <a:t>4/22/2026</a:t>
            </a:fld>
            <a:endParaRPr lang="aa-E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a-E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520CE-5281-E845-A159-D99463927FDF}" type="slidenum">
              <a:rPr lang="aa-ET" smtClean="0"/>
              <a:t>‹#›</a:t>
            </a:fld>
            <a:endParaRPr lang="aa-ET"/>
          </a:p>
        </p:txBody>
      </p:sp>
    </p:spTree>
    <p:extLst>
      <p:ext uri="{BB962C8B-B14F-4D97-AF65-F5344CB8AC3E}">
        <p14:creationId xmlns:p14="http://schemas.microsoft.com/office/powerpoint/2010/main" val="300173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5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5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C5091-41F8-4773-B357-00EC0D7B3364}" type="datetime1">
              <a:rPr lang="en-US" smtClean="0"/>
              <a:t>4/22/2026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A4604-734B-4596-912C-44212A3A7D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95298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6BACD-C082-4623-AFB5-9250EBC337DA}" type="datetime1">
              <a:rPr lang="en-US" smtClean="0"/>
              <a:t>4/22/2026</a:t>
            </a:fld>
            <a:endParaRPr lang="aa-E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a-E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520CE-5281-E845-A159-D99463927FDF}" type="slidenum">
              <a:rPr lang="aa-ET" smtClean="0"/>
              <a:t>‹#›</a:t>
            </a:fld>
            <a:endParaRPr lang="aa-ET"/>
          </a:p>
        </p:txBody>
      </p:sp>
    </p:spTree>
    <p:extLst>
      <p:ext uri="{BB962C8B-B14F-4D97-AF65-F5344CB8AC3E}">
        <p14:creationId xmlns:p14="http://schemas.microsoft.com/office/powerpoint/2010/main" val="270216039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5"/>
            <a:ext cx="6815667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9C59A-E0F6-4E2F-97E5-5350D91C375E}" type="datetime1">
              <a:rPr lang="en-US" smtClean="0"/>
              <a:t>4/22/2026</a:t>
            </a:fld>
            <a:endParaRPr lang="aa-E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a-E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520CE-5281-E845-A159-D99463927FDF}" type="slidenum">
              <a:rPr lang="aa-ET" smtClean="0"/>
              <a:t>‹#›</a:t>
            </a:fld>
            <a:endParaRPr lang="aa-ET"/>
          </a:p>
        </p:txBody>
      </p:sp>
    </p:spTree>
    <p:extLst>
      <p:ext uri="{BB962C8B-B14F-4D97-AF65-F5344CB8AC3E}">
        <p14:creationId xmlns:p14="http://schemas.microsoft.com/office/powerpoint/2010/main" val="28820248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3EFB9-123D-4E96-A5E7-99FEC9842E87}" type="datetime1">
              <a:rPr lang="en-US" smtClean="0"/>
              <a:t>4/22/2026</a:t>
            </a:fld>
            <a:endParaRPr lang="aa-E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a-E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520CE-5281-E845-A159-D99463927FDF}" type="slidenum">
              <a:rPr lang="aa-ET" smtClean="0"/>
              <a:t>‹#›</a:t>
            </a:fld>
            <a:endParaRPr lang="aa-ET"/>
          </a:p>
        </p:txBody>
      </p:sp>
    </p:spTree>
    <p:extLst>
      <p:ext uri="{BB962C8B-B14F-4D97-AF65-F5344CB8AC3E}">
        <p14:creationId xmlns:p14="http://schemas.microsoft.com/office/powerpoint/2010/main" val="4739980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E356F-475C-453A-9057-79E764EB4694}" type="datetime1">
              <a:rPr lang="en-US" smtClean="0"/>
              <a:t>4/22/2026</a:t>
            </a:fld>
            <a:endParaRPr lang="aa-E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a-E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520CE-5281-E845-A159-D99463927FDF}" type="slidenum">
              <a:rPr lang="aa-ET" smtClean="0"/>
              <a:t>‹#›</a:t>
            </a:fld>
            <a:endParaRPr lang="aa-ET"/>
          </a:p>
        </p:txBody>
      </p:sp>
    </p:spTree>
    <p:extLst>
      <p:ext uri="{BB962C8B-B14F-4D97-AF65-F5344CB8AC3E}">
        <p14:creationId xmlns:p14="http://schemas.microsoft.com/office/powerpoint/2010/main" val="399477414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3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3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C1F7D-B2D0-4C94-BFB5-F92B657785EF}" type="datetime1">
              <a:rPr lang="en-US" smtClean="0"/>
              <a:t>4/22/2026</a:t>
            </a:fld>
            <a:endParaRPr lang="aa-E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a-E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520CE-5281-E845-A159-D99463927FDF}" type="slidenum">
              <a:rPr lang="aa-ET" smtClean="0"/>
              <a:t>‹#›</a:t>
            </a:fld>
            <a:endParaRPr lang="aa-ET"/>
          </a:p>
        </p:txBody>
      </p:sp>
    </p:spTree>
    <p:extLst>
      <p:ext uri="{BB962C8B-B14F-4D97-AF65-F5344CB8AC3E}">
        <p14:creationId xmlns:p14="http://schemas.microsoft.com/office/powerpoint/2010/main" val="299268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E50E4-6A65-4DAC-AE23-7EF3AB57B40A}" type="datetime1">
              <a:rPr lang="en-US" smtClean="0"/>
              <a:t>4/22/2026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A4604-734B-4596-912C-44212A3A7D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349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2E7AF-8756-4EB2-8145-9D1DEBBB0EA4}" type="datetime1">
              <a:rPr lang="en-US" smtClean="0"/>
              <a:t>4/22/2026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A4604-734B-4596-912C-44212A3A7D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451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4AF51-0579-4AC7-BFD2-0C3F21C7B648}" type="datetime1">
              <a:rPr lang="en-US" smtClean="0"/>
              <a:t>4/22/2026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A4604-734B-4596-912C-44212A3A7D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419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5"/>
            <a:ext cx="6815667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5658E-B927-4385-BB98-3ED3574F6018}" type="datetime1">
              <a:rPr lang="en-US" smtClean="0"/>
              <a:t>4/22/2026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A4604-734B-4596-912C-44212A3A7D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019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FA1A7-FDB6-4BBA-8546-BABCF863CF73}" type="datetime1">
              <a:rPr lang="en-US" smtClean="0"/>
              <a:t>4/22/2026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A4604-734B-4596-912C-44212A3A7D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292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19E77-AD3F-466D-914E-491277D08DEF}" type="datetime1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CA4604-734B-4596-912C-44212A3A7D1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/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7383" y="5805264"/>
            <a:ext cx="1577460" cy="9543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35025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defTabSz="3429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5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7C65FCEF-7F67-4D02-BAD4-53B28016BBD5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4/22/2026</a:t>
            </a:fld>
            <a:endParaRPr 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C0EEF50-CB8E-4065-8BDA-C6464F12076D}" type="slidenum">
              <a:rPr 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3030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5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A33CC-EFBE-4595-9EBA-D627A5AFCB1E}" type="datetime1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CA4604-734B-4596-912C-44212A3A7D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83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hf hdr="0" ftr="0" dt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DFA627-0198-4462-83A3-3EED2EE63AA9}" type="datetime1">
              <a:rPr lang="en-US" smtClean="0"/>
              <a:t>4/22/2026</a:t>
            </a:fld>
            <a:endParaRPr lang="aa-E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a-E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8520CE-5281-E845-A159-D99463927FDF}" type="slidenum">
              <a:rPr lang="aa-ET" smtClean="0"/>
              <a:t>‹#›</a:t>
            </a:fld>
            <a:endParaRPr lang="aa-ET"/>
          </a:p>
        </p:txBody>
      </p:sp>
      <p:pic>
        <p:nvPicPr>
          <p:cNvPr id="7" name="Picture 6"/>
          <p:cNvPicPr/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7383" y="5805264"/>
            <a:ext cx="1577460" cy="9543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91829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hf hdr="0" ftr="0" dt="0"/>
  <p:txStyles>
    <p:titleStyle>
      <a:lvl1pPr algn="ctr" defTabSz="3429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microsoft.com/office/2007/relationships/hdphoto" Target="../media/hdphoto3.wdp"/><Relationship Id="rId9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43FF63B8-3AAB-D460-DCA8-57E3D10C658D}"/>
              </a:ext>
            </a:extLst>
          </p:cNvPr>
          <p:cNvSpPr txBox="1">
            <a:spLocks/>
          </p:cNvSpPr>
          <p:nvPr/>
        </p:nvSpPr>
        <p:spPr>
          <a:xfrm>
            <a:off x="538480" y="2275840"/>
            <a:ext cx="10880963" cy="354003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ctr" defTabSz="3429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342900" rtl="0" eaLnBrk="1" latinLnBrk="0" hangingPunct="1">
              <a:spcBef>
                <a:spcPct val="20000"/>
              </a:spcBef>
              <a:buFont typeface="Arial"/>
              <a:buNone/>
              <a:defRPr sz="2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3429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342900" rtl="0" eaLnBrk="1" latinLnBrk="0" hangingPunct="1">
              <a:spcBef>
                <a:spcPct val="20000"/>
              </a:spcBef>
              <a:buFont typeface="Arial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342900" rtl="0" eaLnBrk="1" latinLnBrk="0" hangingPunct="1">
              <a:spcBef>
                <a:spcPct val="20000"/>
              </a:spcBef>
              <a:buFont typeface="Arial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342900" rtl="0" eaLnBrk="1" latinLnBrk="0" hangingPunct="1">
              <a:spcBef>
                <a:spcPct val="20000"/>
              </a:spcBef>
              <a:buFont typeface="Arial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342900" rtl="0" eaLnBrk="1" latinLnBrk="0" hangingPunct="1">
              <a:spcBef>
                <a:spcPct val="20000"/>
              </a:spcBef>
              <a:buFont typeface="Arial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342900" rtl="0" eaLnBrk="1" latinLnBrk="0" hangingPunct="1">
              <a:spcBef>
                <a:spcPct val="20000"/>
              </a:spcBef>
              <a:buFont typeface="Arial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342900" rtl="0" eaLnBrk="1" latinLnBrk="0" hangingPunct="1">
              <a:spcBef>
                <a:spcPct val="20000"/>
              </a:spcBef>
              <a:buFont typeface="Arial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>
                <a:solidFill>
                  <a:srgbClr val="0070C0"/>
                </a:solidFill>
                <a:latin typeface="Franklin Gothic Heavy" panose="020B0604020202020204" pitchFamily="34" charset="0"/>
              </a:rPr>
              <a:t>HEALTH SECTOR PARTNERS CONSULTATIVE MEETING</a:t>
            </a:r>
          </a:p>
          <a:p>
            <a:r>
              <a:rPr lang="en-US" sz="3200" dirty="0">
                <a:solidFill>
                  <a:srgbClr val="0070C0"/>
                </a:solidFill>
                <a:latin typeface="Franklin Gothic Heavy" panose="020B0604020202020204" pitchFamily="34" charset="0"/>
              </a:rPr>
              <a:t>22</a:t>
            </a:r>
            <a:r>
              <a:rPr lang="en-US" sz="3200" baseline="30000" dirty="0">
                <a:solidFill>
                  <a:srgbClr val="0070C0"/>
                </a:solidFill>
                <a:latin typeface="Franklin Gothic Heavy" panose="020B0604020202020204" pitchFamily="34" charset="0"/>
              </a:rPr>
              <a:t>ND</a:t>
            </a:r>
            <a:r>
              <a:rPr lang="en-US" sz="3200" dirty="0">
                <a:solidFill>
                  <a:srgbClr val="0070C0"/>
                </a:solidFill>
                <a:latin typeface="Franklin Gothic Heavy" panose="020B0604020202020204" pitchFamily="34" charset="0"/>
              </a:rPr>
              <a:t> APRIL 2026</a:t>
            </a:r>
          </a:p>
          <a:p>
            <a:endParaRPr lang="en-US" sz="3200" dirty="0">
              <a:solidFill>
                <a:srgbClr val="FF0000"/>
              </a:solidFill>
              <a:latin typeface="Franklin Gothic Heavy" panose="020B0604020202020204" pitchFamily="34" charset="0"/>
            </a:endParaRPr>
          </a:p>
          <a:p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Franklin Gothic Heavy" panose="020B0604020202020204" pitchFamily="34" charset="0"/>
              </a:rPr>
              <a:t>DIRECTORATE OF PUBLIC HEALTH &amp; PROFESSIONAL STANDARDS </a:t>
            </a:r>
          </a:p>
          <a:p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Franklin Gothic Heavy" panose="020B0604020202020204" pitchFamily="34" charset="0"/>
              </a:rPr>
              <a:t>Strategic Priorities for 2026</a:t>
            </a:r>
          </a:p>
        </p:txBody>
      </p:sp>
      <p:pic>
        <p:nvPicPr>
          <p:cNvPr id="5" name="Picture 4" descr="LOGO MOH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4977" y="334486"/>
            <a:ext cx="5042046" cy="113985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5B12297-E655-4797-A499-E46DB45B4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A4604-734B-4596-912C-44212A3A7D1E}" type="slidenum">
              <a:rPr lang="en-US" smtClean="0"/>
              <a:t>1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88AF03-1FA1-D707-CDBE-06327D8561F2}"/>
              </a:ext>
            </a:extLst>
          </p:cNvPr>
          <p:cNvSpPr txBox="1"/>
          <p:nvPr/>
        </p:nvSpPr>
        <p:spPr>
          <a:xfrm>
            <a:off x="1625600" y="1698798"/>
            <a:ext cx="82702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2400" b="1" dirty="0">
                <a:solidFill>
                  <a:srgbClr val="4472C4"/>
                </a:solidFill>
                <a:effectLst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State Department of Public Health and Professional Standards</a:t>
            </a:r>
            <a:endParaRPr lang="en-GB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3857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C47F7-2D37-1C8B-42D7-4A636D963C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629602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2. DIVISION OF ENVIRONMENTAL HEALTH &amp; SANITATION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040CD1-1C90-3BA8-2B01-9CBB9E9239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995680"/>
            <a:ext cx="10972800" cy="54965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/>
              <a:t>1. Review, Development printing, Launch and dissemination the following policies &amp; guidelines</a:t>
            </a:r>
          </a:p>
          <a:p>
            <a:pPr lvl="1"/>
            <a:r>
              <a:rPr lang="en-US" sz="2400" dirty="0"/>
              <a:t>Climate Resilient Health Infrastructure guidelines </a:t>
            </a:r>
            <a:endParaRPr lang="en-GB" sz="1600" dirty="0"/>
          </a:p>
          <a:p>
            <a:pPr lvl="1"/>
            <a:r>
              <a:rPr lang="en-US" sz="2400" dirty="0"/>
              <a:t>Kenya Green Healthcare guidelines 2025-2029 </a:t>
            </a:r>
            <a:endParaRPr lang="en-GB" sz="1600" dirty="0"/>
          </a:p>
          <a:p>
            <a:pPr lvl="1"/>
            <a:r>
              <a:rPr lang="en-US" sz="2400" dirty="0"/>
              <a:t>Kenya National Jigger awareness guidelines</a:t>
            </a:r>
            <a:endParaRPr lang="en-GB" sz="1600" dirty="0"/>
          </a:p>
          <a:p>
            <a:pPr lvl="1"/>
            <a:r>
              <a:rPr lang="en-US" sz="2400" dirty="0"/>
              <a:t>Kenya Health Impact Assessment guidelines </a:t>
            </a:r>
          </a:p>
          <a:p>
            <a:pPr lvl="1"/>
            <a:r>
              <a:rPr lang="en-US" sz="2400" dirty="0"/>
              <a:t>Kenya  safe disposal of human remains  guidelines</a:t>
            </a:r>
          </a:p>
          <a:p>
            <a:pPr lvl="1"/>
            <a:r>
              <a:rPr lang="en-US" sz="2400" dirty="0"/>
              <a:t>management of obsolete chemical  guidelines </a:t>
            </a:r>
            <a:r>
              <a:rPr lang="en-US" sz="2400" dirty="0" err="1"/>
              <a:t>e.g</a:t>
            </a:r>
            <a:r>
              <a:rPr lang="en-US" sz="2400" dirty="0"/>
              <a:t> lead and asbestos</a:t>
            </a:r>
          </a:p>
          <a:p>
            <a:pPr lvl="1"/>
            <a:r>
              <a:rPr lang="en-US" sz="2400" dirty="0"/>
              <a:t>Review of the Tobacco control Act 2024 and Tobacco control regulations 2014</a:t>
            </a:r>
          </a:p>
          <a:p>
            <a:pPr lvl="1"/>
            <a:r>
              <a:rPr lang="en-US" sz="2400" dirty="0"/>
              <a:t>Environmental Health and Sanitation bill 2025</a:t>
            </a:r>
          </a:p>
          <a:p>
            <a:pPr lvl="1"/>
            <a:r>
              <a:rPr lang="en-US" sz="2400" dirty="0"/>
              <a:t>Tobacco and nicotine the enforcement guidelines</a:t>
            </a:r>
          </a:p>
          <a:p>
            <a:pPr lvl="1"/>
            <a:endParaRPr lang="en-US" dirty="0"/>
          </a:p>
          <a:p>
            <a:pPr lvl="1"/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8464BE-B528-77AF-38F5-D41586D1B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A4604-734B-4596-912C-44212A3A7D1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7173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941D5-7C70-14AC-E6A0-38CB1368D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457193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ENVIRONMENTAL HEALTH &amp; SANITATION…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1374E1-AAFD-E4B5-4FB4-4BA051A872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731831"/>
            <a:ext cx="10972800" cy="5394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2. Climate Change &amp; Health</a:t>
            </a:r>
          </a:p>
          <a:p>
            <a:pPr lvl="1"/>
            <a:r>
              <a:rPr lang="en-US" dirty="0"/>
              <a:t>Kenya Climate Change &amp; Health Strategy 2025-2029 (Dissemination)</a:t>
            </a:r>
            <a:endParaRPr lang="en-GB" sz="1800" dirty="0"/>
          </a:p>
          <a:p>
            <a:pPr lvl="1"/>
            <a:r>
              <a:rPr lang="en-US" dirty="0"/>
              <a:t>Conducting the First ever Kenya Climate Health Vulnerability (KCHVA)  Assessment.</a:t>
            </a:r>
            <a:endParaRPr lang="en-GB" sz="1500" dirty="0"/>
          </a:p>
          <a:p>
            <a:pPr lvl="1"/>
            <a:r>
              <a:rPr lang="en-US" dirty="0"/>
              <a:t>Dissemination of Kenya Climate Health Vulnerability (KCHVA)  Assessment Report.</a:t>
            </a:r>
            <a:endParaRPr lang="en-GB" sz="1500" dirty="0"/>
          </a:p>
          <a:p>
            <a:pPr lvl="1"/>
            <a:r>
              <a:rPr lang="en-US" dirty="0"/>
              <a:t>Development of the   Health National Adaptation Plans (KHNAP) </a:t>
            </a:r>
          </a:p>
          <a:p>
            <a:pPr marL="342900" lvl="1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3. WASH Priorities </a:t>
            </a:r>
          </a:p>
          <a:p>
            <a:pPr lvl="1"/>
            <a:r>
              <a:rPr lang="en-US" dirty="0"/>
              <a:t>Roll-out of the Rural-Urban Sanitation and Hygiene Real-Time Monitoring Information System (RUSH RTMIS) to track progress and inform evidence-based decision-making.</a:t>
            </a:r>
          </a:p>
          <a:p>
            <a:pPr lvl="1"/>
            <a:r>
              <a:rPr lang="en-US" dirty="0"/>
              <a:t>Training counties on WASH approaches such as Community Led Total Sanitation (CLTS), Market based Sanitation (MBS), Household Water Treatment and Safe Storage (HWTSS). </a:t>
            </a:r>
            <a:endParaRPr lang="en-GB" dirty="0"/>
          </a:p>
          <a:p>
            <a:pPr lvl="1"/>
            <a:r>
              <a:rPr lang="en-US" dirty="0"/>
              <a:t>Development of the National Standards for WASH in HCFs</a:t>
            </a:r>
          </a:p>
          <a:p>
            <a:pPr lvl="1"/>
            <a:r>
              <a:rPr lang="en-US" dirty="0"/>
              <a:t>Leading high-level advocacy through the Kenya Sanitation Alliance (KSA): Planning to conduct 11</a:t>
            </a:r>
            <a:r>
              <a:rPr lang="en-US" baseline="30000" dirty="0"/>
              <a:t>th</a:t>
            </a:r>
            <a:r>
              <a:rPr lang="en-US" dirty="0"/>
              <a:t> KSA meeting. </a:t>
            </a:r>
            <a:endParaRPr lang="en-GB" sz="1500" dirty="0"/>
          </a:p>
          <a:p>
            <a:pPr lvl="1"/>
            <a:r>
              <a:rPr lang="en-US" dirty="0"/>
              <a:t>Dissemination of WASH in Schools (</a:t>
            </a:r>
            <a:r>
              <a:rPr lang="en-US" dirty="0" err="1"/>
              <a:t>WinS</a:t>
            </a:r>
            <a:r>
              <a:rPr lang="en-US" dirty="0"/>
              <a:t>) documents in various counties.</a:t>
            </a:r>
            <a:endParaRPr lang="en-GB" sz="1500" dirty="0"/>
          </a:p>
          <a:p>
            <a:pPr lvl="1"/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012CD9-90B4-CA9D-84EB-B9DAEE379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A4604-734B-4596-912C-44212A3A7D1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5230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C8A19-03A5-6ABE-265A-C7189E119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3. DIVISION OF PORT HEALTH SERVICES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5EE75F-9B0D-4443-4DE0-F5E8F85691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0" lvl="0" indent="0">
              <a:buNone/>
            </a:pPr>
            <a:r>
              <a:rPr lang="en-US" sz="7000" b="1" dirty="0"/>
              <a:t>1. Accelerating IHR (2005) Compliance and Multi-Hazard Preparedness</a:t>
            </a:r>
            <a:endParaRPr lang="en-GB" sz="7000" b="1" dirty="0"/>
          </a:p>
          <a:p>
            <a:pPr marL="0" lvl="0" indent="0">
              <a:buNone/>
            </a:pPr>
            <a:r>
              <a:rPr lang="en-US" sz="7000" dirty="0"/>
              <a:t>Ensure all designated Points of Entry meet and sustain IHR core capacity requirements.</a:t>
            </a:r>
            <a:endParaRPr lang="en-GB" sz="7000" dirty="0"/>
          </a:p>
          <a:p>
            <a:pPr lvl="1"/>
            <a:r>
              <a:rPr lang="en-US" sz="7000" dirty="0"/>
              <a:t>Conduct and validate </a:t>
            </a:r>
            <a:r>
              <a:rPr lang="en-US" sz="7000" b="1" dirty="0"/>
              <a:t>IHR core capacity assessments in at least 16 </a:t>
            </a:r>
            <a:r>
              <a:rPr lang="en-US" sz="7000" b="1" dirty="0" err="1"/>
              <a:t>PoEs</a:t>
            </a:r>
            <a:r>
              <a:rPr lang="en-US" sz="7000" dirty="0"/>
              <a:t>. </a:t>
            </a:r>
            <a:endParaRPr lang="en-GB" sz="7000" dirty="0"/>
          </a:p>
          <a:p>
            <a:pPr lvl="1"/>
            <a:r>
              <a:rPr lang="en-US" sz="7000" dirty="0"/>
              <a:t>Undertake </a:t>
            </a:r>
            <a:r>
              <a:rPr lang="en-US" sz="7000" b="1" dirty="0"/>
              <a:t>Joint Strategic Risk Assessments (SRAs)</a:t>
            </a:r>
            <a:r>
              <a:rPr lang="en-US" sz="7000" dirty="0"/>
              <a:t> to identify and prioritize multi-hazard risks. </a:t>
            </a:r>
            <a:endParaRPr lang="en-GB" sz="7000" dirty="0"/>
          </a:p>
          <a:p>
            <a:pPr lvl="1"/>
            <a:r>
              <a:rPr lang="en-US" sz="7000" dirty="0"/>
              <a:t>Develop and operationalize </a:t>
            </a:r>
            <a:r>
              <a:rPr lang="en-US" sz="7000" b="1" dirty="0"/>
              <a:t>Public Health Emergency Contingency Plans (PHECPs)</a:t>
            </a:r>
            <a:r>
              <a:rPr lang="en-US" sz="7000" dirty="0"/>
              <a:t> based on SRA findings. </a:t>
            </a:r>
            <a:endParaRPr lang="en-GB" sz="7000" dirty="0"/>
          </a:p>
          <a:p>
            <a:pPr lvl="1"/>
            <a:r>
              <a:rPr lang="en-US" sz="7000" dirty="0"/>
              <a:t>Strengthen </a:t>
            </a:r>
            <a:r>
              <a:rPr lang="en-US" sz="6000" b="1" dirty="0"/>
              <a:t>multi-sectoral coordination mechanisms</a:t>
            </a:r>
            <a:r>
              <a:rPr lang="en-US" sz="6000" dirty="0"/>
              <a:t> (e.g., JBHOC, JBOC) for preparedness and response. </a:t>
            </a:r>
            <a:endParaRPr lang="en-GB" sz="6000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400083-04A0-9B1E-9561-FD19C078F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A4604-734B-4596-912C-44212A3A7D1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4437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A972F-490D-020C-EA44-550B6B62D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457193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PORT HEALTH SERVICES…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229691-42FD-5E95-BDBF-E8FF405059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944880"/>
            <a:ext cx="10972800" cy="5181289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2800" b="1" dirty="0"/>
              <a:t>2. Strengthening Integrated Surveillance and Biosecurity at Points of Entry</a:t>
            </a:r>
            <a:endParaRPr lang="en-GB" sz="2800" dirty="0"/>
          </a:p>
          <a:p>
            <a:pPr marL="0" indent="0">
              <a:buNone/>
            </a:pPr>
            <a:r>
              <a:rPr lang="en-US" sz="2800" dirty="0"/>
              <a:t>Enhance early detection and response to public health threats through integrated, multi-source surveillance systems.</a:t>
            </a:r>
            <a:endParaRPr lang="en-GB" sz="2800" dirty="0"/>
          </a:p>
          <a:p>
            <a:pPr lvl="1"/>
            <a:r>
              <a:rPr lang="en-US" sz="2400" dirty="0"/>
              <a:t>Operationalize environmental and genomic surveillance systems at priority </a:t>
            </a:r>
            <a:r>
              <a:rPr lang="en-US" sz="2400" dirty="0" err="1"/>
              <a:t>PoEs</a:t>
            </a:r>
            <a:r>
              <a:rPr lang="en-US" sz="2400" dirty="0"/>
              <a:t> (JKIA, MIA, EIA, Malindi, KIA, </a:t>
            </a:r>
            <a:r>
              <a:rPr lang="en-US" sz="2400" dirty="0" err="1"/>
              <a:t>Kilindini</a:t>
            </a:r>
            <a:r>
              <a:rPr lang="en-US" sz="2400" dirty="0"/>
              <a:t>). </a:t>
            </a:r>
            <a:endParaRPr lang="en-GB" sz="2400" dirty="0"/>
          </a:p>
          <a:p>
            <a:pPr lvl="1"/>
            <a:r>
              <a:rPr lang="en-US" sz="2400" dirty="0"/>
              <a:t>Achieve 100% compliance in environmental sampling and reporting (e.g., polio surveillance at JKIA). </a:t>
            </a:r>
            <a:endParaRPr lang="en-GB" sz="2400" dirty="0"/>
          </a:p>
          <a:p>
            <a:pPr lvl="1"/>
            <a:r>
              <a:rPr lang="en-US" sz="2400" dirty="0"/>
              <a:t>Integrate event-based surveillance (EBS), IDSR, laboratory, and environmental surveillance systems at </a:t>
            </a:r>
            <a:r>
              <a:rPr lang="en-US" sz="2400" dirty="0" err="1"/>
              <a:t>PoEs</a:t>
            </a:r>
            <a:r>
              <a:rPr lang="en-US" sz="2400" dirty="0"/>
              <a:t>. </a:t>
            </a:r>
            <a:endParaRPr lang="en-GB" sz="2400" dirty="0"/>
          </a:p>
          <a:p>
            <a:pPr lvl="1"/>
            <a:r>
              <a:rPr lang="en-US" sz="2400" dirty="0"/>
              <a:t>Strengthen cross-border surveillance and real-time information sharing mechanisms in line with regional frameworks (EAC/IGAD). </a:t>
            </a:r>
            <a:endParaRPr lang="en-GB" sz="2400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02A5FF-1026-83C2-42C2-F434BDE53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A4604-734B-4596-912C-44212A3A7D1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0984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CF746-2FAD-5A81-10CC-B624DE545B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PORT HEALTH SERVICES…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011F1C-211A-5CF4-F587-F96714B14B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sz="3200" b="1" dirty="0"/>
              <a:t>3. Workforce Capacity and Institutional Strengthening</a:t>
            </a:r>
            <a:endParaRPr lang="en-GB" sz="3200" dirty="0"/>
          </a:p>
          <a:p>
            <a:pPr marL="0" indent="0">
              <a:buNone/>
            </a:pPr>
            <a:r>
              <a:rPr lang="en-US" sz="3200" dirty="0"/>
              <a:t>Build a skilled, responsive, and adequately resourced Port Health workforce.</a:t>
            </a:r>
            <a:endParaRPr lang="en-GB" sz="3200" dirty="0"/>
          </a:p>
          <a:p>
            <a:pPr lvl="1"/>
            <a:r>
              <a:rPr lang="en-US" sz="2800" dirty="0"/>
              <a:t>Address </a:t>
            </a:r>
            <a:r>
              <a:rPr lang="en-US" sz="2800" b="1" dirty="0"/>
              <a:t>human resource gaps at </a:t>
            </a:r>
            <a:r>
              <a:rPr lang="en-US" sz="2800" b="1" dirty="0" err="1"/>
              <a:t>PoEs</a:t>
            </a:r>
            <a:r>
              <a:rPr lang="en-US" sz="2800" dirty="0"/>
              <a:t>, including specialized cadres. </a:t>
            </a:r>
            <a:endParaRPr lang="en-GB" sz="2800" dirty="0"/>
          </a:p>
          <a:p>
            <a:pPr lvl="1"/>
            <a:r>
              <a:rPr lang="en-US" sz="2800" dirty="0"/>
              <a:t>Strengthen </a:t>
            </a:r>
            <a:r>
              <a:rPr lang="en-US" sz="2800" b="1" dirty="0"/>
              <a:t>technical capacity in surveillance, laboratory systems, IPC, and emergency response</a:t>
            </a:r>
            <a:r>
              <a:rPr lang="en-US" sz="2800" dirty="0"/>
              <a:t>. </a:t>
            </a:r>
            <a:endParaRPr lang="en-GB" sz="2800" dirty="0"/>
          </a:p>
          <a:p>
            <a:pPr lvl="1"/>
            <a:r>
              <a:rPr lang="en-US" sz="2800" dirty="0"/>
              <a:t>Enhance </a:t>
            </a:r>
            <a:r>
              <a:rPr lang="en-US" sz="2800" b="1" dirty="0"/>
              <a:t>logistics, infrastructure, and operational support systems</a:t>
            </a:r>
            <a:r>
              <a:rPr lang="en-US" sz="2800" dirty="0"/>
              <a:t>. </a:t>
            </a:r>
            <a:endParaRPr lang="en-GB" sz="2800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0F4953-DB80-08C7-C38A-A95AB416E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A4604-734B-4596-912C-44212A3A7D1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566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EBAAEF-81D7-E71A-F24D-8D71258026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04216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PORT HEALTH SERVICES…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EC4EBE-5821-265B-00B5-4CF99BE695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978854"/>
            <a:ext cx="10972800" cy="5147315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2800" b="1" dirty="0"/>
              <a:t>4. Digital Transformation of Port Health Services</a:t>
            </a:r>
            <a:br>
              <a:rPr lang="en-US" sz="2800" dirty="0"/>
            </a:br>
            <a:r>
              <a:rPr lang="en-US" sz="2800" dirty="0"/>
              <a:t>Leverage digital technologies to enhance efficiency, transparency, and service delivery.</a:t>
            </a:r>
            <a:endParaRPr lang="en-GB" sz="2800" dirty="0"/>
          </a:p>
          <a:p>
            <a:pPr lvl="1"/>
            <a:r>
              <a:rPr lang="en-US" sz="2400" dirty="0"/>
              <a:t>Roll out </a:t>
            </a:r>
            <a:r>
              <a:rPr lang="en-US" sz="2400" b="1" dirty="0"/>
              <a:t>100% digital international travel vaccination certificates</a:t>
            </a:r>
            <a:r>
              <a:rPr lang="en-US" sz="2400" dirty="0"/>
              <a:t> integrated with </a:t>
            </a:r>
            <a:r>
              <a:rPr lang="en-US" sz="2400" b="1" dirty="0"/>
              <a:t>e-Citizen and WHO Global Digital Health Certification Network (GDHCN) standards</a:t>
            </a:r>
            <a:r>
              <a:rPr lang="en-US" sz="2400" dirty="0"/>
              <a:t>. </a:t>
            </a:r>
            <a:endParaRPr lang="en-GB" sz="2400" dirty="0"/>
          </a:p>
          <a:p>
            <a:pPr lvl="1"/>
            <a:r>
              <a:rPr lang="en-US" sz="2400" dirty="0"/>
              <a:t>Integrate Port Health systems with </a:t>
            </a:r>
            <a:r>
              <a:rPr lang="en-US" sz="2400" b="1" dirty="0"/>
              <a:t>KHIS/DHIS2 and national surveillance platforms</a:t>
            </a:r>
            <a:r>
              <a:rPr lang="en-US" sz="2400" dirty="0"/>
              <a:t>. </a:t>
            </a:r>
            <a:endParaRPr lang="en-GB" sz="2400" dirty="0"/>
          </a:p>
          <a:p>
            <a:pPr lvl="1"/>
            <a:r>
              <a:rPr lang="en-US" sz="2400" dirty="0"/>
              <a:t>Deploy </a:t>
            </a:r>
            <a:r>
              <a:rPr lang="en-US" sz="2400" b="1" dirty="0"/>
              <a:t>real-time digital surveillance and reporting tools</a:t>
            </a:r>
            <a:r>
              <a:rPr lang="en-US" sz="2400" dirty="0"/>
              <a:t> at </a:t>
            </a:r>
            <a:r>
              <a:rPr lang="en-US" sz="2400" dirty="0" err="1"/>
              <a:t>PoEs</a:t>
            </a:r>
            <a:r>
              <a:rPr lang="en-US" sz="2400" dirty="0"/>
              <a:t>. </a:t>
            </a:r>
            <a:endParaRPr lang="en-GB" sz="2400" dirty="0"/>
          </a:p>
          <a:p>
            <a:pPr lvl="1"/>
            <a:r>
              <a:rPr lang="en-US" sz="2400" dirty="0"/>
              <a:t>Strengthen </a:t>
            </a:r>
            <a:r>
              <a:rPr lang="en-US" sz="2400" b="1" dirty="0"/>
              <a:t>data governance, interoperability, and secure cross-border data sharing frameworks</a:t>
            </a:r>
            <a:r>
              <a:rPr lang="en-US" sz="2400" dirty="0"/>
              <a:t>. </a:t>
            </a:r>
            <a:endParaRPr lang="en-GB" sz="2400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BB5C8C-B559-50BD-FDCC-855BBE229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A4604-734B-4596-912C-44212A3A7D1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4679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E68D0C-65D2-262C-F038-ABA90C7CCE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PORT HEALTH SERVICES…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95BBC8-1964-4F7C-BAA0-BF285960E7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166018"/>
            <a:ext cx="10972800" cy="4525963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b="1" dirty="0"/>
              <a:t>5. Establishment of a Comprehensive Migration Health Programme</a:t>
            </a:r>
            <a:br>
              <a:rPr lang="en-US" dirty="0"/>
            </a:br>
            <a:r>
              <a:rPr lang="en-US" dirty="0"/>
              <a:t>Address health needs of mobile and vulnerable populations in line with global migration health frameworks.</a:t>
            </a:r>
          </a:p>
          <a:p>
            <a:pPr marL="0" indent="0">
              <a:buNone/>
            </a:pPr>
            <a:endParaRPr lang="en-US" b="1" dirty="0"/>
          </a:p>
          <a:p>
            <a:pPr lvl="0"/>
            <a:r>
              <a:rPr lang="en-US" dirty="0"/>
              <a:t>Develop and operationalize a </a:t>
            </a:r>
            <a:r>
              <a:rPr lang="en-US" b="1" dirty="0"/>
              <a:t>Migration Health Programme</a:t>
            </a:r>
            <a:r>
              <a:rPr lang="en-US" dirty="0"/>
              <a:t> focusing on: </a:t>
            </a:r>
            <a:endParaRPr lang="en-GB" sz="2000" dirty="0"/>
          </a:p>
          <a:p>
            <a:pPr lvl="1"/>
            <a:r>
              <a:rPr lang="en-US" sz="2400" dirty="0"/>
              <a:t>Health screening and surveillance </a:t>
            </a:r>
            <a:endParaRPr lang="en-GB" sz="2000" dirty="0"/>
          </a:p>
          <a:p>
            <a:pPr lvl="1"/>
            <a:r>
              <a:rPr lang="en-US" sz="2400" dirty="0"/>
              <a:t>Vaccination (human and animal health interface) </a:t>
            </a:r>
            <a:endParaRPr lang="en-GB" sz="2000" dirty="0"/>
          </a:p>
          <a:p>
            <a:pPr lvl="1"/>
            <a:r>
              <a:rPr lang="en-US" sz="2400" dirty="0"/>
              <a:t>Psychosocial support </a:t>
            </a:r>
            <a:endParaRPr lang="en-GB" sz="2000" dirty="0"/>
          </a:p>
          <a:p>
            <a:pPr lvl="1"/>
            <a:r>
              <a:rPr lang="en-US" sz="2400" dirty="0"/>
              <a:t>Health insurance access for mobile populations </a:t>
            </a:r>
            <a:endParaRPr lang="en-GB" sz="2000" dirty="0"/>
          </a:p>
          <a:p>
            <a:pPr lvl="0"/>
            <a:r>
              <a:rPr lang="en-US" dirty="0"/>
              <a:t>Integrate migration health into </a:t>
            </a:r>
            <a:r>
              <a:rPr lang="en-US" b="1" dirty="0"/>
              <a:t>national surveillance and response systems</a:t>
            </a:r>
            <a:r>
              <a:rPr lang="en-US" dirty="0"/>
              <a:t>. </a:t>
            </a:r>
            <a:endParaRPr lang="en-GB" sz="2000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42BF68-A6DC-E89D-05C8-24020B889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A4604-734B-4596-912C-44212A3A7D1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2896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DE5A50-B0BB-A8CA-35DD-71742975E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4. DIVISION OF NATIONAL PUBLIC HEALTH LABORATORY SERVICES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5394D1-C4C1-E77B-A576-14571083FA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b="1" dirty="0"/>
              <a:t>1. Strengthen and operationalize integrated specimen referral system to support access and coverage of quality laboratory diagnostic services to support universal healthcare coverage</a:t>
            </a:r>
          </a:p>
          <a:p>
            <a:pPr lvl="1"/>
            <a:r>
              <a:rPr lang="en-GB" dirty="0"/>
              <a:t>Support 50% of the 47 counties to operationalize a costed operational plan for integrated specimen referral system (ISRS) by June 2026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b="1" dirty="0"/>
              <a:t>2. Strengthen national leadership, policy coordination, and commodity management for diagnostic services</a:t>
            </a:r>
          </a:p>
          <a:p>
            <a:pPr lvl="1"/>
            <a:r>
              <a:rPr lang="en-GB" dirty="0"/>
              <a:t>Laboratory service digitization including all (100%) reference laboratories to use the revised MOH 643 to report commodity data on DHIS by June 2026</a:t>
            </a:r>
          </a:p>
          <a:p>
            <a:pPr lvl="1"/>
            <a:r>
              <a:rPr lang="en-GB" dirty="0"/>
              <a:t>Develop </a:t>
            </a:r>
            <a:r>
              <a:rPr lang="en-US" dirty="0"/>
              <a:t>a </a:t>
            </a:r>
            <a:r>
              <a:rPr lang="en-GB" dirty="0"/>
              <a:t>DNLS commercialization strategy and service charter to support referral testing and cost-recovery service sustainability model</a:t>
            </a:r>
          </a:p>
          <a:p>
            <a:pPr lvl="1"/>
            <a:r>
              <a:rPr lang="en-GB" dirty="0"/>
              <a:t>Provide laboratory technical assistance to devolved units including Capacity built all the 47 (100%) county/sub-county medical laboratory coordinators (CMLC/SCMLC) on the use of the revised MOH 643 to report commodity data on DHIS by June 2026.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761DB1-2C1A-4E8A-C1DF-466266355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A4604-734B-4596-912C-44212A3A7D1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1937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42D8AB-33B5-3C92-4F3B-B2D0E80425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NATIONAL PUBLIC HEALTH LABORATORY SERVICES…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B3DC38-F4A6-E64C-8B31-46DF50D0B2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b="1" dirty="0"/>
              <a:t>3. Strengthen laboratory-based genomic surveillance systems for genomic characterization of emerging and re-emerging public health threats to enhance outbreak preparedness and response</a:t>
            </a:r>
          </a:p>
          <a:p>
            <a:pPr lvl="1"/>
            <a:r>
              <a:rPr lang="en-GB" dirty="0"/>
              <a:t>Conduct sequencing for 10% Priority public health Pathogens Genomes from Confirmed Outbreak Cases Nationally to inform public health action</a:t>
            </a:r>
          </a:p>
          <a:p>
            <a:pPr lvl="1"/>
            <a:r>
              <a:rPr lang="en-GB" dirty="0"/>
              <a:t>Conduct Sequencing on all (100%) referred specimen suspected for enteric pathogens/HPV/Influenza/HIV/malaria/TB drug resistance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b="1" dirty="0"/>
              <a:t>4. Enhance and digitize Laboratory Information Systems (LIS) to support data analytics and health information interoperability within the requirements of Digital Health Act 2023[10] and Data Protection Act (DPA), 2019[13]</a:t>
            </a:r>
          </a:p>
          <a:p>
            <a:pPr lvl="1"/>
            <a:r>
              <a:rPr lang="en-GB" dirty="0"/>
              <a:t>Update test menu of all (100%) reference laboratories on DNLS dashboard and KHIS through linkage with LIMS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7E5EC5-418D-7414-EC83-8B819D7CC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A4604-734B-4596-912C-44212A3A7D1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741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904BF9-10C2-FC64-B765-B1DD236C0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599122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NATIONAL PUBLIC HEALTH LABORATORY SERVICES…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C4993B-452B-A676-BB47-E7720D4EB4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873760"/>
            <a:ext cx="10972800" cy="55676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/>
              <a:t>5. Scale up laboratory surveillance in Antimicrobial Resistance (AMR) across human, animal, and environmental health sectors by adopting a One Health approach, in order to strengthen the routine monitoring of priority pathogens and generate actionable data to guide national antimicrobial stewardship policies and interventions.</a:t>
            </a:r>
          </a:p>
          <a:p>
            <a:pPr lvl="1"/>
            <a:r>
              <a:rPr lang="en-GB" dirty="0"/>
              <a:t>Conduct AMR data analysis and develop policy briefs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b="1" dirty="0"/>
              <a:t>6. Enhance Laboratory centre of </a:t>
            </a:r>
            <a:r>
              <a:rPr lang="en-US" b="1" dirty="0"/>
              <a:t>excellence</a:t>
            </a:r>
            <a:r>
              <a:rPr lang="en-GB" b="1" dirty="0"/>
              <a:t> in industry placement for youth skill and competency empowerment for job readiness among youth by providing hands-on mentorship through structured internship and attachment opportunities</a:t>
            </a:r>
            <a:endParaRPr lang="en-US" b="1" dirty="0"/>
          </a:p>
          <a:p>
            <a:pPr lvl="1"/>
            <a:r>
              <a:rPr lang="en-GB" dirty="0"/>
              <a:t>Train and mentor at least 1500 students annually on specialized testing technologies, Biosafety biosecurity, Quality assurance/accreditation, laboratory management and diagnostics to prepare them for future careers</a:t>
            </a:r>
            <a:endParaRPr lang="en-GB" b="1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E65623-524C-42BF-EE8C-814BC5768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A4604-734B-4596-912C-44212A3A7D1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2030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AA68D-073F-4E49-2B97-7E48B43582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548322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MANDATE &amp; FUNCTIONS OF THE DIRECTORATE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E8724F-4CA3-5C76-390C-1462BD81C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822961"/>
            <a:ext cx="10972800" cy="5533394"/>
          </a:xfrm>
        </p:spPr>
        <p:txBody>
          <a:bodyPr>
            <a:normAutofit lnSpcReduction="10000"/>
          </a:bodyPr>
          <a:lstStyle/>
          <a:p>
            <a:pPr lvl="0"/>
            <a:r>
              <a:rPr lang="en-GB" dirty="0"/>
              <a:t>Ensuring compliance to the Public Health Act (Cap. 242), the Food, Drugs and Chemical Substances, Act. (</a:t>
            </a:r>
            <a:r>
              <a:rPr lang="en-GB" dirty="0" err="1"/>
              <a:t>i</a:t>
            </a:r>
            <a:r>
              <a:rPr lang="en-GB" dirty="0"/>
              <a:t>) 21 Cap, 254), Tobacco Control Act, 2007 Alcoholic Drinks Control Act, 2010, Bio-safety Act 2009, Malaria Prevention and Control Act (Cap 246), Meat Control Act (Cap 356) and any other relevant legislation on public health;</a:t>
            </a:r>
          </a:p>
          <a:p>
            <a:pPr lvl="0"/>
            <a:r>
              <a:rPr lang="en-GB" dirty="0"/>
              <a:t>Formulating, implementing, interpreting and reviewing of public health policies, guidelines, standards and procedures;</a:t>
            </a:r>
          </a:p>
          <a:p>
            <a:pPr lvl="0"/>
            <a:r>
              <a:rPr lang="en-GB" dirty="0"/>
              <a:t>Liaising with relevant Departments and other stakeholders in the implementation of public health projects and programmes;</a:t>
            </a:r>
          </a:p>
          <a:p>
            <a:pPr lvl="0"/>
            <a:r>
              <a:rPr lang="en-GB" dirty="0"/>
              <a:t>Monitoring and evaluation of public health projects and programmes;</a:t>
            </a:r>
          </a:p>
          <a:p>
            <a:pPr lvl="0"/>
            <a:r>
              <a:rPr lang="en-GB" dirty="0"/>
              <a:t>Ensuring compliance to international health regulations and rules;</a:t>
            </a:r>
          </a:p>
          <a:p>
            <a:pPr lvl="0"/>
            <a:r>
              <a:rPr lang="en-GB" dirty="0"/>
              <a:t>Providing leadership in research on Public Health, trends and other emerging issues;</a:t>
            </a:r>
          </a:p>
          <a:p>
            <a:pPr lvl="0"/>
            <a:r>
              <a:rPr lang="en-GB" dirty="0"/>
              <a:t>Mobilizing resources and fostering collaboration and partnerships with bilateral and multilateral agencies in support of public health programmes;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B00FCC-551B-3B42-4F23-C3FF0DB0C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A4604-734B-4596-912C-44212A3A7D1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2692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1082A9-68A4-4661-D280-A5AC4808CE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5. DIVISION OF NATION EMERGENCY PREPAREDNESS &amp; DISASTER RESPONSE 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A163FF-0792-7ECC-5B86-86471C36B6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en-US" dirty="0"/>
              <a:t>Development of </a:t>
            </a:r>
            <a:r>
              <a:rPr lang="en-US" b="1" dirty="0"/>
              <a:t>health and climate disaster risk management policy</a:t>
            </a:r>
          </a:p>
          <a:p>
            <a:pPr marL="457200" indent="-457200">
              <a:buAutoNum type="arabicPeriod"/>
            </a:pPr>
            <a:r>
              <a:rPr lang="en-US" dirty="0"/>
              <a:t>Capacity building of community health promoters </a:t>
            </a:r>
            <a:r>
              <a:rPr lang="en-US" b="1" dirty="0"/>
              <a:t>on golden hour framework and disaster risk governance</a:t>
            </a:r>
          </a:p>
          <a:p>
            <a:pPr marL="457200" indent="-457200">
              <a:buAutoNum type="arabicPeriod"/>
            </a:pPr>
            <a:r>
              <a:rPr lang="en-US" dirty="0"/>
              <a:t>⁠Dissemination of </a:t>
            </a:r>
            <a:r>
              <a:rPr lang="en-US" b="1" dirty="0"/>
              <a:t>National Emergency Response Operational Plan</a:t>
            </a:r>
          </a:p>
          <a:p>
            <a:pPr marL="457200" indent="-457200">
              <a:buAutoNum type="arabicPeriod"/>
            </a:pPr>
            <a:r>
              <a:rPr lang="en-US" dirty="0"/>
              <a:t>⁠Emergency medical teams: </a:t>
            </a:r>
            <a:r>
              <a:rPr lang="en-US" b="1" dirty="0"/>
              <a:t>Establishment of coordination structures for DRM from subcounty to National level</a:t>
            </a:r>
          </a:p>
          <a:p>
            <a:pPr marL="457200" indent="-457200">
              <a:buAutoNum type="arabicPeriod"/>
            </a:pPr>
            <a:r>
              <a:rPr lang="en-US" dirty="0"/>
              <a:t>Training of County emergency and disaster focal points on </a:t>
            </a:r>
            <a:r>
              <a:rPr lang="en-US" b="1" dirty="0"/>
              <a:t>joint emergency services interoperability and structured approach on major incidents</a:t>
            </a:r>
          </a:p>
          <a:p>
            <a:pPr marL="457200" indent="-457200">
              <a:buAutoNum type="arabicPeriod"/>
            </a:pPr>
            <a:r>
              <a:rPr lang="en-US" dirty="0"/>
              <a:t>Capacity building of </a:t>
            </a:r>
            <a:r>
              <a:rPr lang="en-US" b="1" dirty="0"/>
              <a:t>lay responders along highways </a:t>
            </a:r>
            <a:r>
              <a:rPr lang="en-US" dirty="0"/>
              <a:t>and railway corridor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869E47-38CB-F0D2-E831-1AAB5A931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A4604-734B-4596-912C-44212A3A7D1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6771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64000"/>
                    </a14:imgEffect>
                    <a14:imgEffect>
                      <a14:brightnessContrast bright="-5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575733" y="2462226"/>
            <a:ext cx="11413067" cy="1295725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en-US" b="1" dirty="0">
                <a:solidFill>
                  <a:schemeClr val="bg1"/>
                </a:solidFill>
                <a:latin typeface="Arial Narrow" panose="020B0606020202030204" pitchFamily="34" charset="0"/>
              </a:rPr>
              <a:t>EPUKA UCHAFU, AFYA NYUMBANI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4679608"/>
            <a:ext cx="1219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 NATIONAL PUBLIC HEALTH REVITALIZATION INITIATIVE FOR  SUSTAINABLE SANITATION  AND HEALTH </a:t>
            </a:r>
            <a:endParaRPr lang="en-US" sz="2800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44" t="35687" r="7461" b="27629"/>
          <a:stretch/>
        </p:blipFill>
        <p:spPr bwMode="auto">
          <a:xfrm>
            <a:off x="2772229" y="7451"/>
            <a:ext cx="5878285" cy="1376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9020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474D0-50E4-42EE-8069-9C2F98B36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97" y="264136"/>
            <a:ext cx="12182800" cy="379338"/>
          </a:xfrm>
        </p:spPr>
        <p:txBody>
          <a:bodyPr>
            <a:noAutofit/>
          </a:bodyPr>
          <a:lstStyle/>
          <a:p>
            <a:pPr algn="ctr"/>
            <a:r>
              <a:rPr lang="en-US" sz="4800" b="1" dirty="0">
                <a:solidFill>
                  <a:srgbClr val="00B05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Executive Summary: The Case for Action</a:t>
            </a:r>
            <a:endParaRPr lang="en-KE" sz="4800" b="1" dirty="0">
              <a:solidFill>
                <a:srgbClr val="00B05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39E45A0-289D-558E-635E-8E1AFBDE18E3}"/>
              </a:ext>
            </a:extLst>
          </p:cNvPr>
          <p:cNvGrpSpPr/>
          <p:nvPr/>
        </p:nvGrpSpPr>
        <p:grpSpPr>
          <a:xfrm>
            <a:off x="192657" y="1399279"/>
            <a:ext cx="12127189" cy="5105545"/>
            <a:chOff x="131362" y="1558012"/>
            <a:chExt cx="12127189" cy="510554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42EE882-86E3-6267-E3D7-5D1C9126059E}"/>
                </a:ext>
              </a:extLst>
            </p:cNvPr>
            <p:cNvSpPr txBox="1"/>
            <p:nvPr/>
          </p:nvSpPr>
          <p:spPr>
            <a:xfrm>
              <a:off x="131362" y="2033501"/>
              <a:ext cx="36427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b="1" dirty="0">
                  <a:solidFill>
                    <a:srgbClr val="FF0000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THE CHALLENGE</a:t>
              </a:r>
              <a:endParaRPr lang="en-KE" sz="2800" b="1" dirty="0">
                <a:solidFill>
                  <a:srgbClr val="FF0000"/>
                </a:solidFill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638C5C1-C977-5B9B-3044-522C59AF2C65}"/>
                </a:ext>
              </a:extLst>
            </p:cNvPr>
            <p:cNvSpPr txBox="1"/>
            <p:nvPr/>
          </p:nvSpPr>
          <p:spPr>
            <a:xfrm>
              <a:off x="131363" y="2492115"/>
              <a:ext cx="3642781" cy="39703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latin typeface="Helvetica" panose="020B0604020202020204" pitchFamily="34" charset="0"/>
                  <a:cs typeface="Helvetica" panose="020B0604020202020204" pitchFamily="34" charset="0"/>
                </a:rPr>
                <a:t>Kenya faces a dual crisis  of unmanaged waste &amp; disease burden: 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en-GB" b="1" dirty="0">
                  <a:solidFill>
                    <a:srgbClr val="00B0F0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22,000 tonnes </a:t>
              </a:r>
              <a:r>
                <a:rPr lang="en-GB" dirty="0">
                  <a:latin typeface="Helvetica" panose="020B0604020202020204" pitchFamily="34" charset="0"/>
                  <a:cs typeface="Helvetica" panose="020B0604020202020204" pitchFamily="34" charset="0"/>
                </a:rPr>
                <a:t>of unmanaged waste generated daily; only </a:t>
              </a:r>
              <a:r>
                <a:rPr lang="en-GB" b="1" dirty="0">
                  <a:solidFill>
                    <a:srgbClr val="00B0F0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10%</a:t>
              </a:r>
              <a:r>
                <a:rPr lang="en-GB" dirty="0">
                  <a:latin typeface="Helvetica" panose="020B0604020202020204" pitchFamily="34" charset="0"/>
                  <a:cs typeface="Helvetica" panose="020B0604020202020204" pitchFamily="34" charset="0"/>
                </a:rPr>
                <a:t> adequately managed.</a:t>
              </a:r>
            </a:p>
            <a:p>
              <a:pPr lvl="1"/>
              <a:endParaRPr lang="en-GB" dirty="0">
                <a:latin typeface="Helvetica" panose="020B0604020202020204" pitchFamily="34" charset="0"/>
                <a:cs typeface="Helvetica" panose="020B0604020202020204" pitchFamily="34" charset="0"/>
              </a:endParaRP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en-GB" dirty="0">
                  <a:latin typeface="Helvetica" panose="020B0604020202020204" pitchFamily="34" charset="0"/>
                  <a:cs typeface="Helvetica" panose="020B0604020202020204" pitchFamily="34" charset="0"/>
                </a:rPr>
                <a:t>15 counties, mostly in ASAL, contribute </a:t>
              </a:r>
              <a:r>
                <a:rPr lang="en-GB" b="1" dirty="0">
                  <a:solidFill>
                    <a:srgbClr val="00B0F0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83%</a:t>
              </a:r>
              <a:r>
                <a:rPr lang="en-GB" dirty="0">
                  <a:latin typeface="Helvetica" panose="020B0604020202020204" pitchFamily="34" charset="0"/>
                  <a:cs typeface="Helvetica" panose="020B0604020202020204" pitchFamily="34" charset="0"/>
                </a:rPr>
                <a:t> of open defecation.</a:t>
              </a:r>
            </a:p>
            <a:p>
              <a:pPr lvl="1"/>
              <a:endParaRPr lang="en-GB" dirty="0">
                <a:latin typeface="Helvetica" panose="020B0604020202020204" pitchFamily="34" charset="0"/>
                <a:cs typeface="Helvetica" panose="020B0604020202020204" pitchFamily="34" charset="0"/>
              </a:endParaRP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en-GB" dirty="0">
                  <a:latin typeface="Helvetica" panose="020B0604020202020204" pitchFamily="34" charset="0"/>
                  <a:cs typeface="Helvetica" panose="020B0604020202020204" pitchFamily="34" charset="0"/>
                </a:rPr>
                <a:t>Rising burden of WASH related diseases</a:t>
              </a:r>
              <a:endParaRPr lang="en-KE" dirty="0"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D52BE1E-9283-C832-BEB4-BFF5EFE56FD3}"/>
                </a:ext>
              </a:extLst>
            </p:cNvPr>
            <p:cNvSpPr txBox="1"/>
            <p:nvPr/>
          </p:nvSpPr>
          <p:spPr>
            <a:xfrm>
              <a:off x="3937589" y="2033501"/>
              <a:ext cx="400414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b="1" dirty="0">
                  <a:solidFill>
                    <a:srgbClr val="00B050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THE SOLUTION</a:t>
              </a:r>
              <a:endParaRPr lang="en-KE" sz="2800" b="1" dirty="0">
                <a:solidFill>
                  <a:srgbClr val="00B050"/>
                </a:solidFill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EE90A5A-C2A2-0A4B-0919-ADB08E8E4A63}"/>
                </a:ext>
              </a:extLst>
            </p:cNvPr>
            <p:cNvSpPr txBox="1"/>
            <p:nvPr/>
          </p:nvSpPr>
          <p:spPr>
            <a:xfrm>
              <a:off x="3747089" y="2556721"/>
              <a:ext cx="4004142" cy="39703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GB" b="1" dirty="0" err="1">
                  <a:solidFill>
                    <a:srgbClr val="00B0F0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Epuka</a:t>
              </a:r>
              <a:r>
                <a:rPr lang="en-GB" b="1" dirty="0">
                  <a:solidFill>
                    <a:srgbClr val="00B0F0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 </a:t>
              </a:r>
              <a:r>
                <a:rPr lang="en-GB" b="1" dirty="0" err="1">
                  <a:solidFill>
                    <a:srgbClr val="00B0F0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Uchafu</a:t>
              </a:r>
              <a:r>
                <a:rPr lang="en-GB" b="1" dirty="0">
                  <a:solidFill>
                    <a:srgbClr val="00B0F0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, Afya </a:t>
              </a:r>
              <a:r>
                <a:rPr lang="en-GB" b="1" dirty="0" err="1">
                  <a:solidFill>
                    <a:srgbClr val="00B0F0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Nyumbani</a:t>
              </a:r>
              <a:r>
                <a:rPr lang="en-GB" b="1" dirty="0">
                  <a:solidFill>
                    <a:srgbClr val="00B0F0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 (EUAN) </a:t>
              </a:r>
              <a:r>
                <a:rPr lang="en-GB" dirty="0">
                  <a:latin typeface="Helvetica" panose="020B0604020202020204" pitchFamily="34" charset="0"/>
                  <a:cs typeface="Helvetica" panose="020B0604020202020204" pitchFamily="34" charset="0"/>
                </a:rPr>
                <a:t>is a 3Pillar National Initiative for revitalizing public health and sanitation.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endParaRPr lang="en-GB" dirty="0">
                <a:latin typeface="Helvetica" panose="020B0604020202020204" pitchFamily="34" charset="0"/>
                <a:cs typeface="Helvetica" panose="020B0604020202020204" pitchFamily="34" charset="0"/>
              </a:endParaRP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en-GB" b="1" dirty="0">
                  <a:latin typeface="Helvetica" panose="020B0604020202020204" pitchFamily="34" charset="0"/>
                  <a:cs typeface="Helvetica" panose="020B0604020202020204" pitchFamily="34" charset="0"/>
                </a:rPr>
                <a:t>Pillar 1: </a:t>
              </a:r>
              <a:r>
                <a:rPr lang="en-GB" dirty="0">
                  <a:latin typeface="Helvetica" panose="020B0604020202020204" pitchFamily="34" charset="0"/>
                  <a:cs typeface="Helvetica" panose="020B0604020202020204" pitchFamily="34" charset="0"/>
                </a:rPr>
                <a:t>Personal Hygiene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endParaRPr lang="en-GB" dirty="0">
                <a:latin typeface="Helvetica" panose="020B0604020202020204" pitchFamily="34" charset="0"/>
                <a:cs typeface="Helvetica" panose="020B0604020202020204" pitchFamily="34" charset="0"/>
              </a:endParaRP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endParaRPr lang="en-GB" dirty="0">
                <a:latin typeface="Helvetica" panose="020B0604020202020204" pitchFamily="34" charset="0"/>
                <a:cs typeface="Helvetica" panose="020B0604020202020204" pitchFamily="34" charset="0"/>
              </a:endParaRP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endParaRPr lang="en-GB" dirty="0">
                <a:latin typeface="Helvetica" panose="020B0604020202020204" pitchFamily="34" charset="0"/>
                <a:cs typeface="Helvetica" panose="020B0604020202020204" pitchFamily="34" charset="0"/>
              </a:endParaRP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en-GB" b="1" dirty="0">
                  <a:latin typeface="Helvetica" panose="020B0604020202020204" pitchFamily="34" charset="0"/>
                  <a:cs typeface="Helvetica" panose="020B0604020202020204" pitchFamily="34" charset="0"/>
                </a:rPr>
                <a:t>Pillar 2: </a:t>
              </a:r>
              <a:r>
                <a:rPr lang="en-GB" dirty="0">
                  <a:latin typeface="Helvetica" panose="020B0604020202020204" pitchFamily="34" charset="0"/>
                  <a:cs typeface="Helvetica" panose="020B0604020202020204" pitchFamily="34" charset="0"/>
                </a:rPr>
                <a:t>Environmental Hygiene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endParaRPr lang="en-GB" dirty="0">
                <a:latin typeface="Helvetica" panose="020B0604020202020204" pitchFamily="34" charset="0"/>
                <a:cs typeface="Helvetica" panose="020B0604020202020204" pitchFamily="34" charset="0"/>
              </a:endParaRP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endParaRPr lang="en-GB" dirty="0">
                <a:latin typeface="Helvetica" panose="020B0604020202020204" pitchFamily="34" charset="0"/>
                <a:cs typeface="Helvetica" panose="020B0604020202020204" pitchFamily="34" charset="0"/>
              </a:endParaRP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en-GB" dirty="0">
                  <a:latin typeface="Helvetica" panose="020B0604020202020204" pitchFamily="34" charset="0"/>
                  <a:cs typeface="Helvetica" panose="020B0604020202020204" pitchFamily="34" charset="0"/>
                </a:rPr>
                <a:t> </a:t>
              </a:r>
              <a:r>
                <a:rPr lang="en-GB" b="1" dirty="0">
                  <a:latin typeface="Helvetica" panose="020B0604020202020204" pitchFamily="34" charset="0"/>
                  <a:cs typeface="Helvetica" panose="020B0604020202020204" pitchFamily="34" charset="0"/>
                </a:rPr>
                <a:t>Pillar 3</a:t>
              </a:r>
              <a:r>
                <a:rPr lang="en-GB" dirty="0">
                  <a:latin typeface="Helvetica" panose="020B0604020202020204" pitchFamily="34" charset="0"/>
                  <a:cs typeface="Helvetica" panose="020B0604020202020204" pitchFamily="34" charset="0"/>
                </a:rPr>
                <a:t>: WASH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F98BDFA-4585-2497-7F6B-21DC9FAD461A}"/>
                </a:ext>
              </a:extLst>
            </p:cNvPr>
            <p:cNvSpPr txBox="1"/>
            <p:nvPr/>
          </p:nvSpPr>
          <p:spPr>
            <a:xfrm>
              <a:off x="7941730" y="2693239"/>
              <a:ext cx="4316821" cy="39703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latin typeface="Helvetica" panose="020B0604020202020204" pitchFamily="34" charset="0"/>
                  <a:cs typeface="Helvetica" panose="020B0604020202020204" pitchFamily="34" charset="0"/>
                </a:rPr>
                <a:t>Shifting to prevention through EUAN yields  massive economic returns.</a:t>
              </a:r>
              <a:endParaRPr lang="en-GB" b="1" dirty="0">
                <a:solidFill>
                  <a:srgbClr val="00B0F0"/>
                </a:solidFill>
                <a:latin typeface="Helvetica" panose="020B0604020202020204" pitchFamily="34" charset="0"/>
                <a:cs typeface="Helvetica" panose="020B0604020202020204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GB" dirty="0">
                <a:latin typeface="Helvetica" panose="020B0604020202020204" pitchFamily="34" charset="0"/>
                <a:cs typeface="Helvetica" panose="020B0604020202020204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GB" dirty="0">
                <a:latin typeface="Helvetica" panose="020B0604020202020204" pitchFamily="34" charset="0"/>
                <a:cs typeface="Helvetica" panose="020B0604020202020204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GB" dirty="0">
                <a:latin typeface="Helvetica" panose="020B0604020202020204" pitchFamily="34" charset="0"/>
                <a:cs typeface="Helvetica" panose="020B0604020202020204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GB" dirty="0">
                <a:latin typeface="Helvetica" panose="020B0604020202020204" pitchFamily="34" charset="0"/>
                <a:cs typeface="Helvetica" panose="020B0604020202020204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GB" dirty="0">
                <a:latin typeface="Helvetica" panose="020B0604020202020204" pitchFamily="34" charset="0"/>
                <a:cs typeface="Helvetica" panose="020B0604020202020204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GB" dirty="0">
                <a:latin typeface="Helvetica" panose="020B0604020202020204" pitchFamily="34" charset="0"/>
                <a:cs typeface="Helvetica" panose="020B0604020202020204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GB" dirty="0">
                <a:latin typeface="Helvetica" panose="020B0604020202020204" pitchFamily="34" charset="0"/>
                <a:cs typeface="Helvetica" panose="020B0604020202020204" pitchFamily="34" charset="0"/>
              </a:endParaRPr>
            </a:p>
            <a:p>
              <a:r>
                <a:rPr lang="en-GB" dirty="0">
                  <a:latin typeface="Helvetica" panose="020B0604020202020204" pitchFamily="34" charset="0"/>
                  <a:cs typeface="Helvetica" panose="020B0604020202020204" pitchFamily="34" charset="0"/>
                </a:rPr>
                <a:t>For every Ksh. 1 invested in prevention, Ksh. 9 are saved in treatment costs, freeing resources for UHC and development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GB" dirty="0"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9A4469F-36C4-9B57-C627-139913F4E7A7}"/>
                </a:ext>
              </a:extLst>
            </p:cNvPr>
            <p:cNvSpPr txBox="1"/>
            <p:nvPr/>
          </p:nvSpPr>
          <p:spPr>
            <a:xfrm>
              <a:off x="8260858" y="2046288"/>
              <a:ext cx="251610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b="1" dirty="0">
                  <a:solidFill>
                    <a:srgbClr val="00B0F0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THE VALUE</a:t>
              </a:r>
              <a:endParaRPr lang="en-KE" sz="2800" b="1" dirty="0">
                <a:solidFill>
                  <a:srgbClr val="00B0F0"/>
                </a:solidFill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0D5C4FE6-1937-6721-BBB6-637C1258697D}"/>
                </a:ext>
              </a:extLst>
            </p:cNvPr>
            <p:cNvCxnSpPr>
              <a:cxnSpLocks/>
            </p:cNvCxnSpPr>
            <p:nvPr/>
          </p:nvCxnSpPr>
          <p:spPr>
            <a:xfrm>
              <a:off x="3718981" y="1574942"/>
              <a:ext cx="0" cy="4859723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F8C40978-AEC0-6A7B-D995-ABE6D9AF10DE}"/>
                </a:ext>
              </a:extLst>
            </p:cNvPr>
            <p:cNvCxnSpPr>
              <a:cxnSpLocks/>
            </p:cNvCxnSpPr>
            <p:nvPr/>
          </p:nvCxnSpPr>
          <p:spPr>
            <a:xfrm>
              <a:off x="7929025" y="1558012"/>
              <a:ext cx="0" cy="4859723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391" y="1091938"/>
            <a:ext cx="2090672" cy="932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63" y="3348538"/>
            <a:ext cx="630637" cy="720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63" y="4622510"/>
            <a:ext cx="652463" cy="901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54" y="5661137"/>
            <a:ext cx="723046" cy="675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0494" y="1091938"/>
            <a:ext cx="1916556" cy="944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089" y="3708902"/>
            <a:ext cx="756366" cy="768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2339" y="4477274"/>
            <a:ext cx="655407" cy="80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2372" y="5524499"/>
            <a:ext cx="836600" cy="811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8795" y="1272676"/>
            <a:ext cx="1662689" cy="773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8250960" y="3987873"/>
            <a:ext cx="3492992" cy="105286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B0F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1:9 ROI</a:t>
            </a:r>
          </a:p>
        </p:txBody>
      </p:sp>
      <p:pic>
        <p:nvPicPr>
          <p:cNvPr id="2060" name="Picture 12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80"/>
          <a:stretch/>
        </p:blipFill>
        <p:spPr bwMode="auto">
          <a:xfrm>
            <a:off x="9268794" y="3348539"/>
            <a:ext cx="1457325" cy="720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92697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B35F17-FE58-3BE3-C750-C80249ED68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2970E7-EFF0-757E-DD4C-054FEE61C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16" y="200975"/>
            <a:ext cx="12192000" cy="796456"/>
          </a:xfrm>
        </p:spPr>
        <p:txBody>
          <a:bodyPr>
            <a:noAutofit/>
          </a:bodyPr>
          <a:lstStyle/>
          <a:p>
            <a:pPr algn="ctr"/>
            <a:r>
              <a:rPr lang="en-US" sz="4800" b="1" dirty="0">
                <a:solidFill>
                  <a:srgbClr val="00B05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The Silent Crisis</a:t>
            </a:r>
            <a:endParaRPr lang="en-KE" sz="4800" b="1" dirty="0">
              <a:solidFill>
                <a:srgbClr val="00B05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45210" y="1259507"/>
            <a:ext cx="5850790" cy="4544222"/>
            <a:chOff x="245210" y="1259507"/>
            <a:chExt cx="5850790" cy="454422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5CD4D5C-9A10-DE44-FEBF-384B196477C1}"/>
                </a:ext>
              </a:extLst>
            </p:cNvPr>
            <p:cNvSpPr txBox="1"/>
            <p:nvPr/>
          </p:nvSpPr>
          <p:spPr>
            <a:xfrm>
              <a:off x="397606" y="1259507"/>
              <a:ext cx="408093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b="1" dirty="0">
                  <a:solidFill>
                    <a:srgbClr val="00B050"/>
                  </a:solidFill>
                  <a:latin typeface="Arial Narrow" panose="020B0606020202030204" pitchFamily="34" charset="0"/>
                </a:rPr>
                <a:t>The Waste Gap</a:t>
              </a:r>
              <a:endParaRPr lang="en-KE" sz="2800" b="1" dirty="0">
                <a:solidFill>
                  <a:srgbClr val="00B050"/>
                </a:solidFill>
                <a:latin typeface="Arial Narrow" panose="020B0606020202030204" pitchFamily="34" charset="0"/>
              </a:endParaRPr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F09739EA-6BBD-00CF-E77E-DF9F455B953F}"/>
                </a:ext>
              </a:extLst>
            </p:cNvPr>
            <p:cNvGrpSpPr/>
            <p:nvPr/>
          </p:nvGrpSpPr>
          <p:grpSpPr>
            <a:xfrm>
              <a:off x="245210" y="2041826"/>
              <a:ext cx="5850790" cy="3761903"/>
              <a:chOff x="245210" y="2041826"/>
              <a:chExt cx="5850790" cy="3761903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6B70A3A7-AC60-09DC-6AAC-D998D5E94D1D}"/>
                  </a:ext>
                </a:extLst>
              </p:cNvPr>
              <p:cNvGrpSpPr/>
              <p:nvPr/>
            </p:nvGrpSpPr>
            <p:grpSpPr>
              <a:xfrm>
                <a:off x="245210" y="2041826"/>
                <a:ext cx="4631584" cy="3080507"/>
                <a:chOff x="380676" y="1479163"/>
                <a:chExt cx="4631584" cy="3080507"/>
              </a:xfrm>
            </p:grpSpPr>
            <p:grpSp>
              <p:nvGrpSpPr>
                <p:cNvPr id="8" name="Group 7">
                  <a:extLst>
                    <a:ext uri="{FF2B5EF4-FFF2-40B4-BE49-F238E27FC236}">
                      <a16:creationId xmlns:a16="http://schemas.microsoft.com/office/drawing/2014/main" id="{504FF7D5-1742-CC70-8482-E5F9AFD8EE90}"/>
                    </a:ext>
                  </a:extLst>
                </p:cNvPr>
                <p:cNvGrpSpPr/>
                <p:nvPr/>
              </p:nvGrpSpPr>
              <p:grpSpPr>
                <a:xfrm>
                  <a:off x="380676" y="1479163"/>
                  <a:ext cx="4385726" cy="3080507"/>
                  <a:chOff x="745067" y="1965626"/>
                  <a:chExt cx="4385726" cy="3080507"/>
                </a:xfrm>
              </p:grpSpPr>
              <p:cxnSp>
                <p:nvCxnSpPr>
                  <p:cNvPr id="4" name="Straight Connector 3">
                    <a:extLst>
                      <a:ext uri="{FF2B5EF4-FFF2-40B4-BE49-F238E27FC236}">
                        <a16:creationId xmlns:a16="http://schemas.microsoft.com/office/drawing/2014/main" id="{ACB31ABE-4D75-7EEB-4CF7-46C1443E5682}"/>
                      </a:ext>
                    </a:extLst>
                  </p:cNvPr>
                  <p:cNvCxnSpPr/>
                  <p:nvPr/>
                </p:nvCxnSpPr>
                <p:spPr>
                  <a:xfrm>
                    <a:off x="745067" y="2133600"/>
                    <a:ext cx="0" cy="2912533"/>
                  </a:xfrm>
                  <a:prstGeom prst="line">
                    <a:avLst/>
                  </a:prstGeom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" name="Rectangle 4">
                    <a:extLst>
                      <a:ext uri="{FF2B5EF4-FFF2-40B4-BE49-F238E27FC236}">
                        <a16:creationId xmlns:a16="http://schemas.microsoft.com/office/drawing/2014/main" id="{AE332F7E-AF37-F5BB-62B0-15E8228EA0E8}"/>
                      </a:ext>
                    </a:extLst>
                  </p:cNvPr>
                  <p:cNvSpPr/>
                  <p:nvPr/>
                </p:nvSpPr>
                <p:spPr>
                  <a:xfrm>
                    <a:off x="745067" y="1965626"/>
                    <a:ext cx="4385726" cy="1126067"/>
                  </a:xfrm>
                  <a:prstGeom prst="rect">
                    <a:avLst/>
                  </a:prstGeom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GB" b="1" dirty="0">
                        <a:latin typeface="Arial Narrow" panose="020B0606020202030204" pitchFamily="34" charset="0"/>
                      </a:rPr>
                      <a:t>22,000 tonnes of waste generated daily</a:t>
                    </a:r>
                    <a:endParaRPr lang="en-KE" b="1" dirty="0">
                      <a:latin typeface="Arial Narrow" panose="020B0606020202030204" pitchFamily="34" charset="0"/>
                    </a:endParaRPr>
                  </a:p>
                </p:txBody>
              </p:sp>
              <p:sp>
                <p:nvSpPr>
                  <p:cNvPr id="6" name="Rectangle 5">
                    <a:extLst>
                      <a:ext uri="{FF2B5EF4-FFF2-40B4-BE49-F238E27FC236}">
                        <a16:creationId xmlns:a16="http://schemas.microsoft.com/office/drawing/2014/main" id="{896D73FB-461A-4D3A-4665-5C7ED2B757E1}"/>
                      </a:ext>
                    </a:extLst>
                  </p:cNvPr>
                  <p:cNvSpPr/>
                  <p:nvPr/>
                </p:nvSpPr>
                <p:spPr>
                  <a:xfrm>
                    <a:off x="745079" y="3755832"/>
                    <a:ext cx="1236124" cy="1126067"/>
                  </a:xfrm>
                  <a:prstGeom prst="rect">
                    <a:avLst/>
                  </a:prstGeom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KE" b="1">
                      <a:latin typeface="Arial Narrow" panose="020B0606020202030204" pitchFamily="34" charset="0"/>
                    </a:endParaRPr>
                  </a:p>
                </p:txBody>
              </p:sp>
            </p:grpSp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AFDA5060-947C-86E1-E406-11F2BC6C6B48}"/>
                    </a:ext>
                  </a:extLst>
                </p:cNvPr>
                <p:cNvSpPr txBox="1"/>
                <p:nvPr/>
              </p:nvSpPr>
              <p:spPr>
                <a:xfrm>
                  <a:off x="1862658" y="3648070"/>
                  <a:ext cx="3149602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b="1" dirty="0">
                      <a:latin typeface="Arial Narrow" panose="020B0606020202030204" pitchFamily="34" charset="0"/>
                    </a:rPr>
                    <a:t>10% collected and properly disposed </a:t>
                  </a:r>
                  <a:endParaRPr lang="en-KE" b="1" dirty="0">
                    <a:latin typeface="Arial Narrow" panose="020B0606020202030204" pitchFamily="34" charset="0"/>
                  </a:endParaRPr>
                </a:p>
              </p:txBody>
            </p:sp>
          </p:grp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BB8959F4-6386-B797-824F-D1C0BD9198F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33292" y="2555893"/>
                <a:ext cx="0" cy="2195665"/>
              </a:xfrm>
              <a:prstGeom prst="line">
                <a:avLst/>
              </a:prstGeom>
              <a:ln w="57150">
                <a:solidFill>
                  <a:srgbClr val="FF0000"/>
                </a:solidFill>
              </a:ln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2D34BE32-A211-8396-8DA6-F947AABFB1FF}"/>
                  </a:ext>
                </a:extLst>
              </p:cNvPr>
              <p:cNvSpPr txBox="1"/>
              <p:nvPr/>
            </p:nvSpPr>
            <p:spPr>
              <a:xfrm>
                <a:off x="2539999" y="4972732"/>
                <a:ext cx="3556001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b="1" dirty="0">
                    <a:solidFill>
                      <a:srgbClr val="FF0000"/>
                    </a:solidFill>
                    <a:latin typeface="Arial Narrow" panose="020B0606020202030204" pitchFamily="34" charset="0"/>
                  </a:rPr>
                  <a:t>90% dumped in open sites</a:t>
                </a:r>
              </a:p>
              <a:p>
                <a:r>
                  <a:rPr lang="en-GB" sz="2400" b="1" dirty="0">
                    <a:solidFill>
                      <a:srgbClr val="FF0000"/>
                    </a:solidFill>
                    <a:latin typeface="Arial Narrow" panose="020B0606020202030204" pitchFamily="34" charset="0"/>
                  </a:rPr>
                  <a:t>or burned</a:t>
                </a:r>
                <a:endParaRPr lang="en-KE" sz="2400" b="1" dirty="0">
                  <a:solidFill>
                    <a:srgbClr val="FF0000"/>
                  </a:solidFill>
                  <a:latin typeface="Arial Narrow" panose="020B0606020202030204" pitchFamily="34" charset="0"/>
                </a:endParaRPr>
              </a:p>
            </p:txBody>
          </p:sp>
          <p:cxnSp>
            <p:nvCxnSpPr>
              <p:cNvPr id="33" name="Straight Arrow Connector 32">
                <a:extLst>
                  <a:ext uri="{FF2B5EF4-FFF2-40B4-BE49-F238E27FC236}">
                    <a16:creationId xmlns:a16="http://schemas.microsoft.com/office/drawing/2014/main" id="{FD311CDB-3896-5704-3F4B-AAF66C7D493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630936" y="2614123"/>
                <a:ext cx="584531" cy="0"/>
              </a:xfrm>
              <a:prstGeom prst="straightConnector1">
                <a:avLst/>
              </a:prstGeom>
              <a:ln w="57150">
                <a:solidFill>
                  <a:srgbClr val="FF0000"/>
                </a:solidFill>
                <a:tailEnd type="triangle"/>
              </a:ln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0CDAB960-9431-F94D-53B3-14F33F4D1972}"/>
              </a:ext>
            </a:extLst>
          </p:cNvPr>
          <p:cNvGrpSpPr/>
          <p:nvPr/>
        </p:nvGrpSpPr>
        <p:grpSpPr>
          <a:xfrm>
            <a:off x="6342997" y="1427948"/>
            <a:ext cx="5359710" cy="3826475"/>
            <a:chOff x="6587067" y="1607922"/>
            <a:chExt cx="5359710" cy="3826475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ACBB9DF-9C07-7169-AE4F-45A4BADD64EA}"/>
                </a:ext>
              </a:extLst>
            </p:cNvPr>
            <p:cNvSpPr txBox="1"/>
            <p:nvPr/>
          </p:nvSpPr>
          <p:spPr>
            <a:xfrm>
              <a:off x="7306403" y="1607922"/>
              <a:ext cx="4640374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b="1" dirty="0">
                  <a:solidFill>
                    <a:srgbClr val="00B0F0"/>
                  </a:solidFill>
                  <a:latin typeface="Arial Narrow" panose="020B0606020202030204" pitchFamily="34" charset="0"/>
                </a:rPr>
                <a:t>The Health Burden</a:t>
              </a:r>
            </a:p>
            <a:p>
              <a:endParaRPr lang="en-KE" dirty="0">
                <a:latin typeface="Arial Narrow" panose="020B0606020202030204" pitchFamily="34" charset="0"/>
              </a:endParaRPr>
            </a:p>
          </p:txBody>
        </p:sp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54BD8B4C-0D20-3599-FF44-8796E9C7FA5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biLevel thresh="75000"/>
            </a:blip>
            <a:stretch>
              <a:fillRect/>
            </a:stretch>
          </p:blipFill>
          <p:spPr>
            <a:xfrm>
              <a:off x="6612136" y="2209799"/>
              <a:ext cx="694266" cy="890757"/>
            </a:xfrm>
            <a:prstGeom prst="rect">
              <a:avLst/>
            </a:prstGeom>
          </p:spPr>
        </p:pic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217B80B6-458E-8586-B1AD-1DE64775A2B7}"/>
                </a:ext>
              </a:extLst>
            </p:cNvPr>
            <p:cNvSpPr txBox="1"/>
            <p:nvPr/>
          </p:nvSpPr>
          <p:spPr>
            <a:xfrm>
              <a:off x="7306402" y="2379133"/>
              <a:ext cx="427599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latin typeface="Arial Narrow" panose="020B0606020202030204" pitchFamily="34" charset="0"/>
                </a:rPr>
                <a:t>Diarrhoeal diseases cause </a:t>
              </a:r>
              <a:r>
                <a:rPr lang="en-GB" b="1" dirty="0">
                  <a:solidFill>
                    <a:srgbClr val="00B0F0"/>
                  </a:solidFill>
                  <a:latin typeface="Arial Narrow" panose="020B0606020202030204" pitchFamily="34" charset="0"/>
                </a:rPr>
                <a:t>7% of under 5 years mortality</a:t>
              </a:r>
              <a:r>
                <a:rPr lang="en-GB" dirty="0">
                  <a:latin typeface="Arial Narrow" panose="020B0606020202030204" pitchFamily="34" charset="0"/>
                </a:rPr>
                <a:t> (UNICEF, 2022)</a:t>
              </a:r>
              <a:endParaRPr lang="en-KE" dirty="0">
                <a:latin typeface="Arial Narrow" panose="020B0606020202030204" pitchFamily="34" charset="0"/>
              </a:endParaRPr>
            </a:p>
          </p:txBody>
        </p:sp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8418798B-CC6C-75C7-6793-79B5883662E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biLevel thresh="75000"/>
            </a:blip>
            <a:stretch>
              <a:fillRect/>
            </a:stretch>
          </p:blipFill>
          <p:spPr>
            <a:xfrm>
              <a:off x="6596744" y="3428999"/>
              <a:ext cx="657317" cy="562053"/>
            </a:xfrm>
            <a:prstGeom prst="rect">
              <a:avLst/>
            </a:prstGeom>
          </p:spPr>
        </p:pic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74905BF8-AD82-8230-63DB-CEC2BEA54939}"/>
                </a:ext>
              </a:extLst>
            </p:cNvPr>
            <p:cNvSpPr txBox="1"/>
            <p:nvPr/>
          </p:nvSpPr>
          <p:spPr>
            <a:xfrm>
              <a:off x="7332138" y="3428999"/>
              <a:ext cx="379306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latin typeface="Arial Narrow" panose="020B0606020202030204" pitchFamily="34" charset="0"/>
                </a:rPr>
                <a:t>Unsafe WASH services &amp; infrastructure account for </a:t>
              </a:r>
              <a:r>
                <a:rPr lang="en-GB" b="1" dirty="0">
                  <a:solidFill>
                    <a:srgbClr val="00B0F0"/>
                  </a:solidFill>
                  <a:latin typeface="Arial Narrow" panose="020B0606020202030204" pitchFamily="34" charset="0"/>
                </a:rPr>
                <a:t>6,250 Disability Adjusted Life Years (DALYs) per 100,000 </a:t>
              </a:r>
              <a:r>
                <a:rPr lang="en-GB" dirty="0">
                  <a:latin typeface="Arial Narrow" panose="020B0606020202030204" pitchFamily="34" charset="0"/>
                </a:rPr>
                <a:t>people</a:t>
              </a:r>
              <a:endParaRPr lang="en-KE" dirty="0">
                <a:latin typeface="Arial Narrow" panose="020B0606020202030204" pitchFamily="34" charset="0"/>
              </a:endParaRPr>
            </a:p>
          </p:txBody>
        </p:sp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DD4C1B0C-E489-CA92-E261-D6D6E341206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biLevel thresh="75000"/>
            </a:blip>
            <a:stretch>
              <a:fillRect/>
            </a:stretch>
          </p:blipFill>
          <p:spPr>
            <a:xfrm>
              <a:off x="6587067" y="4533898"/>
              <a:ext cx="647790" cy="638264"/>
            </a:xfrm>
            <a:prstGeom prst="rect">
              <a:avLst/>
            </a:prstGeom>
          </p:spPr>
        </p:pic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779BB778-7295-27E1-5E4D-599018706900}"/>
                </a:ext>
              </a:extLst>
            </p:cNvPr>
            <p:cNvSpPr txBox="1"/>
            <p:nvPr/>
          </p:nvSpPr>
          <p:spPr>
            <a:xfrm>
              <a:off x="7306402" y="4511067"/>
              <a:ext cx="379306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latin typeface="Arial Narrow" panose="020B0606020202030204" pitchFamily="34" charset="0"/>
                </a:rPr>
                <a:t>Rising threat of </a:t>
              </a:r>
              <a:r>
                <a:rPr lang="en-GB" b="1" dirty="0">
                  <a:solidFill>
                    <a:srgbClr val="00B0F0"/>
                  </a:solidFill>
                  <a:latin typeface="Arial Narrow" panose="020B0606020202030204" pitchFamily="34" charset="0"/>
                </a:rPr>
                <a:t>Environmental Health and Sanitation-related diseases</a:t>
              </a:r>
              <a:r>
                <a:rPr lang="en-GB" dirty="0">
                  <a:latin typeface="Arial Narrow" panose="020B0606020202030204" pitchFamily="34" charset="0"/>
                </a:rPr>
                <a:t> such as Cholera &amp; Mpox</a:t>
              </a:r>
              <a:endParaRPr lang="en-KE" dirty="0">
                <a:latin typeface="Arial Narrow" panose="020B0606020202030204" pitchFamily="34" charset="0"/>
              </a:endParaRPr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E56BC818-3019-FFD0-9869-0B918577FA63}"/>
              </a:ext>
            </a:extLst>
          </p:cNvPr>
          <p:cNvSpPr txBox="1"/>
          <p:nvPr/>
        </p:nvSpPr>
        <p:spPr>
          <a:xfrm>
            <a:off x="245222" y="5665179"/>
            <a:ext cx="117015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00B050"/>
                </a:solidFill>
                <a:latin typeface="Arial Narrow" panose="020B0606020202030204" pitchFamily="34" charset="0"/>
              </a:rPr>
              <a:t>KEY INSIGHT: Rapid urbanization and population growth have outpaced infrastructure and services, leading to unregulated markets, settlements, and poor waste management, predisposing Kenyans to various health risks. </a:t>
            </a:r>
            <a:endParaRPr lang="en-KE" sz="2000" b="1" dirty="0">
              <a:solidFill>
                <a:srgbClr val="00B05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6243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058973-B811-7F7E-30EF-371B61EA5C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42A18-B501-6B8D-3152-68C201575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999" y="189606"/>
            <a:ext cx="9245594" cy="796456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rgbClr val="00B05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The Three Strategic Pillars of EUAN</a:t>
            </a:r>
            <a:endParaRPr lang="en-KE" b="1" dirty="0">
              <a:solidFill>
                <a:srgbClr val="00B05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2197" y="874289"/>
            <a:ext cx="11863129" cy="5478387"/>
            <a:chOff x="72197" y="874289"/>
            <a:chExt cx="11863129" cy="5478387"/>
          </a:xfrm>
        </p:grpSpPr>
        <p:grpSp>
          <p:nvGrpSpPr>
            <p:cNvPr id="6" name="Group 5"/>
            <p:cNvGrpSpPr/>
            <p:nvPr/>
          </p:nvGrpSpPr>
          <p:grpSpPr>
            <a:xfrm>
              <a:off x="72197" y="914396"/>
              <a:ext cx="3994498" cy="5438280"/>
              <a:chOff x="0" y="914398"/>
              <a:chExt cx="3946358" cy="4975913"/>
            </a:xfrm>
          </p:grpSpPr>
          <p:sp>
            <p:nvSpPr>
              <p:cNvPr id="5" name="Rounded Rectangle 4"/>
              <p:cNvSpPr/>
              <p:nvPr/>
            </p:nvSpPr>
            <p:spPr>
              <a:xfrm>
                <a:off x="0" y="986587"/>
                <a:ext cx="3946358" cy="4903724"/>
              </a:xfrm>
              <a:prstGeom prst="roundRect">
                <a:avLst/>
              </a:prstGeom>
              <a:noFill/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hilly" dir="t">
                  <a:rot lat="0" lon="0" rev="18480000"/>
                </a:lightRig>
              </a:scene3d>
              <a:sp3d prstMaterial="clear">
                <a:bevelT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2000" b="1" dirty="0">
                  <a:solidFill>
                    <a:srgbClr val="00B0F0"/>
                  </a:solidFill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  <a:p>
                <a:r>
                  <a:rPr lang="en-US" sz="2000" b="1" dirty="0">
                    <a:solidFill>
                      <a:srgbClr val="00B0F0"/>
                    </a:solidFill>
                    <a:latin typeface="Helvetica" panose="020B0604020202020204" pitchFamily="34" charset="0"/>
                    <a:cs typeface="Helvetica" panose="020B0604020202020204" pitchFamily="34" charset="0"/>
                  </a:rPr>
                  <a:t>Individual behaviors that prevent diseases</a:t>
                </a:r>
              </a:p>
              <a:p>
                <a:endParaRPr lang="en-US" sz="2000" dirty="0">
                  <a:solidFill>
                    <a:schemeClr val="tx1"/>
                  </a:solidFill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000" dirty="0">
                    <a:solidFill>
                      <a:schemeClr val="tx1"/>
                    </a:solidFill>
                    <a:latin typeface="Helvetica" panose="020B0604020202020204" pitchFamily="34" charset="0"/>
                    <a:cs typeface="Helvetica" panose="020B0604020202020204" pitchFamily="34" charset="0"/>
                  </a:rPr>
                  <a:t>Handwashing promotion</a:t>
                </a:r>
              </a:p>
              <a:p>
                <a:endParaRPr lang="en-US" sz="2000" dirty="0">
                  <a:solidFill>
                    <a:schemeClr val="tx1"/>
                  </a:solidFill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000" dirty="0">
                    <a:solidFill>
                      <a:schemeClr val="tx1"/>
                    </a:solidFill>
                    <a:latin typeface="Helvetica" panose="020B0604020202020204" pitchFamily="34" charset="0"/>
                    <a:cs typeface="Helvetica" panose="020B0604020202020204" pitchFamily="34" charset="0"/>
                  </a:rPr>
                  <a:t>Food hygiene education</a:t>
                </a:r>
              </a:p>
              <a:p>
                <a:endParaRPr lang="en-US" sz="2000" dirty="0">
                  <a:solidFill>
                    <a:schemeClr val="tx1"/>
                  </a:solidFill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000" dirty="0">
                    <a:solidFill>
                      <a:schemeClr val="tx1"/>
                    </a:solidFill>
                    <a:latin typeface="Helvetica" panose="020B0604020202020204" pitchFamily="34" charset="0"/>
                    <a:cs typeface="Helvetica" panose="020B0604020202020204" pitchFamily="34" charset="0"/>
                  </a:rPr>
                  <a:t>Menstrual hygiene management (MHM)</a:t>
                </a:r>
              </a:p>
              <a:p>
                <a:endParaRPr lang="en-US" sz="2000" dirty="0">
                  <a:solidFill>
                    <a:schemeClr val="tx1"/>
                  </a:solidFill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000" dirty="0">
                    <a:solidFill>
                      <a:schemeClr val="tx1"/>
                    </a:solidFill>
                    <a:latin typeface="Helvetica" panose="020B0604020202020204" pitchFamily="34" charset="0"/>
                    <a:cs typeface="Helvetica" panose="020B0604020202020204" pitchFamily="34" charset="0"/>
                  </a:rPr>
                  <a:t>Personal cleanliness</a:t>
                </a:r>
              </a:p>
              <a:p>
                <a:pPr algn="ctr"/>
                <a:endParaRPr lang="en-US" sz="2000" dirty="0">
                  <a:solidFill>
                    <a:schemeClr val="tx1"/>
                  </a:solidFill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</p:txBody>
          </p:sp>
          <p:sp>
            <p:nvSpPr>
              <p:cNvPr id="18" name="Rounded Rectangle 17"/>
              <p:cNvSpPr/>
              <p:nvPr/>
            </p:nvSpPr>
            <p:spPr>
              <a:xfrm>
                <a:off x="4" y="914398"/>
                <a:ext cx="3946354" cy="673771"/>
              </a:xfrm>
              <a:prstGeom prst="roundRect">
                <a:avLst/>
              </a:prstGeom>
              <a:solidFill>
                <a:schemeClr val="accent2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>
                    <a:latin typeface="Helvetica" panose="020B0604020202020204" pitchFamily="34" charset="0"/>
                    <a:cs typeface="Helvetica" panose="020B0604020202020204" pitchFamily="34" charset="0"/>
                  </a:rPr>
                  <a:t>Personal Hygiene</a:t>
                </a:r>
              </a:p>
            </p:txBody>
          </p:sp>
        </p:grpSp>
        <p:grpSp>
          <p:nvGrpSpPr>
            <p:cNvPr id="23" name="Group 22"/>
            <p:cNvGrpSpPr/>
            <p:nvPr/>
          </p:nvGrpSpPr>
          <p:grpSpPr>
            <a:xfrm>
              <a:off x="4211075" y="914396"/>
              <a:ext cx="3673633" cy="5438280"/>
              <a:chOff x="155096" y="914398"/>
              <a:chExt cx="3946357" cy="4975913"/>
            </a:xfrm>
          </p:grpSpPr>
          <p:sp>
            <p:nvSpPr>
              <p:cNvPr id="24" name="Rounded Rectangle 23"/>
              <p:cNvSpPr/>
              <p:nvPr/>
            </p:nvSpPr>
            <p:spPr>
              <a:xfrm>
                <a:off x="155096" y="986588"/>
                <a:ext cx="3946357" cy="4903723"/>
              </a:xfrm>
              <a:prstGeom prst="roundRect">
                <a:avLst/>
              </a:prstGeom>
              <a:noFill/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hilly" dir="t">
                  <a:rot lat="0" lon="0" rev="18480000"/>
                </a:lightRig>
              </a:scene3d>
              <a:sp3d prstMaterial="clear">
                <a:bevelT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000" b="1" dirty="0">
                    <a:solidFill>
                      <a:srgbClr val="00B0F0"/>
                    </a:solidFill>
                    <a:latin typeface="Helvetica" panose="020B0604020202020204" pitchFamily="34" charset="0"/>
                    <a:cs typeface="Helvetica" panose="020B0604020202020204" pitchFamily="34" charset="0"/>
                  </a:rPr>
                  <a:t>Clean, safe, and healthy surroundings</a:t>
                </a:r>
                <a:endParaRPr lang="en-US" sz="2000" dirty="0">
                  <a:solidFill>
                    <a:schemeClr val="tx1"/>
                  </a:solidFill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000" dirty="0">
                    <a:solidFill>
                      <a:schemeClr val="tx1"/>
                    </a:solidFill>
                    <a:latin typeface="Helvetica" panose="020B0604020202020204" pitchFamily="34" charset="0"/>
                    <a:cs typeface="Helvetica" panose="020B0604020202020204" pitchFamily="34" charset="0"/>
                  </a:rPr>
                  <a:t>Community clean-up exercises</a:t>
                </a:r>
              </a:p>
              <a:p>
                <a:endParaRPr lang="en-US" sz="2000" dirty="0">
                  <a:solidFill>
                    <a:schemeClr val="tx1"/>
                  </a:solidFill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000" dirty="0">
                    <a:solidFill>
                      <a:schemeClr val="tx1"/>
                    </a:solidFill>
                    <a:latin typeface="Helvetica" panose="020B0604020202020204" pitchFamily="34" charset="0"/>
                    <a:cs typeface="Helvetica" panose="020B0604020202020204" pitchFamily="34" charset="0"/>
                  </a:rPr>
                  <a:t>Drainage and vector control</a:t>
                </a:r>
              </a:p>
              <a:p>
                <a:endParaRPr lang="en-US" sz="2000" dirty="0">
                  <a:solidFill>
                    <a:schemeClr val="tx1"/>
                  </a:solidFill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000" dirty="0">
                    <a:solidFill>
                      <a:schemeClr val="tx1"/>
                    </a:solidFill>
                    <a:latin typeface="Helvetica" panose="020B0604020202020204" pitchFamily="34" charset="0"/>
                    <a:cs typeface="Helvetica" panose="020B0604020202020204" pitchFamily="34" charset="0"/>
                  </a:rPr>
                  <a:t>Public space sanitation</a:t>
                </a:r>
              </a:p>
              <a:p>
                <a:endParaRPr lang="en-US" sz="2000" dirty="0">
                  <a:solidFill>
                    <a:schemeClr val="tx1"/>
                  </a:solidFill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000" dirty="0">
                    <a:solidFill>
                      <a:schemeClr val="tx1"/>
                    </a:solidFill>
                    <a:latin typeface="Helvetica" panose="020B0604020202020204" pitchFamily="34" charset="0"/>
                    <a:cs typeface="Helvetica" panose="020B0604020202020204" pitchFamily="34" charset="0"/>
                  </a:rPr>
                  <a:t>Behavior change on littering</a:t>
                </a:r>
              </a:p>
            </p:txBody>
          </p:sp>
          <p:sp>
            <p:nvSpPr>
              <p:cNvPr id="25" name="Rounded Rectangle 24"/>
              <p:cNvSpPr/>
              <p:nvPr/>
            </p:nvSpPr>
            <p:spPr>
              <a:xfrm>
                <a:off x="155098" y="914398"/>
                <a:ext cx="3946355" cy="673771"/>
              </a:xfrm>
              <a:prstGeom prst="roundRect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b="1" dirty="0">
                    <a:latin typeface="Helvetica" panose="020B0604020202020204" pitchFamily="34" charset="0"/>
                    <a:cs typeface="Helvetica" panose="020B0604020202020204" pitchFamily="34" charset="0"/>
                  </a:rPr>
                  <a:t>Environmental Hygiene</a:t>
                </a:r>
              </a:p>
            </p:txBody>
          </p:sp>
        </p:grpSp>
        <p:grpSp>
          <p:nvGrpSpPr>
            <p:cNvPr id="26" name="Group 25"/>
            <p:cNvGrpSpPr/>
            <p:nvPr/>
          </p:nvGrpSpPr>
          <p:grpSpPr>
            <a:xfrm>
              <a:off x="8005018" y="874289"/>
              <a:ext cx="3930308" cy="5478386"/>
              <a:chOff x="-48922" y="914398"/>
              <a:chExt cx="3995280" cy="5012609"/>
            </a:xfrm>
          </p:grpSpPr>
          <p:sp>
            <p:nvSpPr>
              <p:cNvPr id="28" name="Rounded Rectangle 27"/>
              <p:cNvSpPr/>
              <p:nvPr/>
            </p:nvSpPr>
            <p:spPr>
              <a:xfrm>
                <a:off x="0" y="986588"/>
                <a:ext cx="3946358" cy="4940419"/>
              </a:xfrm>
              <a:prstGeom prst="roundRect">
                <a:avLst/>
              </a:prstGeom>
              <a:noFill/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hilly" dir="t">
                  <a:rot lat="0" lon="0" rev="18480000"/>
                </a:lightRig>
              </a:scene3d>
              <a:sp3d prstMaterial="clear">
                <a:bevelT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000" b="1" dirty="0">
                    <a:solidFill>
                      <a:srgbClr val="00B0F0"/>
                    </a:solidFill>
                    <a:latin typeface="Helvetica" panose="020B0604020202020204" pitchFamily="34" charset="0"/>
                    <a:cs typeface="Helvetica" panose="020B0604020202020204" pitchFamily="34" charset="0"/>
                  </a:rPr>
                  <a:t>Access, facilities, and systems</a:t>
                </a:r>
                <a:endParaRPr lang="en-US" sz="2000" dirty="0">
                  <a:solidFill>
                    <a:schemeClr val="tx1"/>
                  </a:solidFill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000" dirty="0">
                    <a:solidFill>
                      <a:schemeClr val="tx1"/>
                    </a:solidFill>
                    <a:latin typeface="Helvetica" panose="020B0604020202020204" pitchFamily="34" charset="0"/>
                    <a:cs typeface="Helvetica" panose="020B0604020202020204" pitchFamily="34" charset="0"/>
                  </a:rPr>
                  <a:t>Sanitation improvement</a:t>
                </a:r>
              </a:p>
              <a:p>
                <a:endParaRPr lang="en-US" sz="2000" dirty="0">
                  <a:solidFill>
                    <a:schemeClr val="tx1"/>
                  </a:solidFill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000" dirty="0">
                    <a:solidFill>
                      <a:schemeClr val="tx1"/>
                    </a:solidFill>
                    <a:latin typeface="Helvetica" panose="020B0604020202020204" pitchFamily="34" charset="0"/>
                    <a:cs typeface="Helvetica" panose="020B0604020202020204" pitchFamily="34" charset="0"/>
                  </a:rPr>
                  <a:t>Safe water access</a:t>
                </a:r>
              </a:p>
              <a:p>
                <a:endParaRPr lang="en-US" sz="2000" dirty="0">
                  <a:solidFill>
                    <a:schemeClr val="tx1"/>
                  </a:solidFill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000" dirty="0">
                    <a:solidFill>
                      <a:schemeClr val="tx1"/>
                    </a:solidFill>
                    <a:latin typeface="Helvetica" panose="020B0604020202020204" pitchFamily="34" charset="0"/>
                    <a:cs typeface="Helvetica" panose="020B0604020202020204" pitchFamily="34" charset="0"/>
                  </a:rPr>
                  <a:t>Institutional WASH)</a:t>
                </a:r>
              </a:p>
              <a:p>
                <a:endParaRPr lang="en-US" sz="2000" dirty="0">
                  <a:solidFill>
                    <a:schemeClr val="tx1"/>
                  </a:solidFill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000" dirty="0">
                    <a:solidFill>
                      <a:schemeClr val="tx1"/>
                    </a:solidFill>
                    <a:latin typeface="Helvetica" panose="020B0604020202020204" pitchFamily="34" charset="0"/>
                    <a:cs typeface="Helvetica" panose="020B0604020202020204" pitchFamily="34" charset="0"/>
                  </a:rPr>
                  <a:t>Fecal sludge management (FSM)</a:t>
                </a:r>
              </a:p>
            </p:txBody>
          </p:sp>
          <p:sp>
            <p:nvSpPr>
              <p:cNvPr id="30" name="Rounded Rectangle 29"/>
              <p:cNvSpPr/>
              <p:nvPr/>
            </p:nvSpPr>
            <p:spPr>
              <a:xfrm>
                <a:off x="-48922" y="914398"/>
                <a:ext cx="3995280" cy="673771"/>
              </a:xfrm>
              <a:prstGeom prst="roundRect">
                <a:avLst/>
              </a:prstGeom>
              <a:solidFill>
                <a:srgbClr val="00B0F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b="1" dirty="0">
                    <a:latin typeface="Helvetica" panose="020B0604020202020204" pitchFamily="34" charset="0"/>
                    <a:cs typeface="Helvetica" panose="020B0604020202020204" pitchFamily="34" charset="0"/>
                  </a:rPr>
                  <a:t>WASH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118327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BFED3A-31DA-2F13-A1FC-EA23B45FC7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127E0-C703-61AE-E7AD-AA325B6CF3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59338"/>
            <a:ext cx="12191994" cy="796456"/>
          </a:xfrm>
        </p:spPr>
        <p:txBody>
          <a:bodyPr>
            <a:noAutofit/>
          </a:bodyPr>
          <a:lstStyle/>
          <a:p>
            <a:pPr algn="ctr"/>
            <a:r>
              <a:rPr lang="en-US" b="1" dirty="0">
                <a:solidFill>
                  <a:srgbClr val="00B05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Momentum is Building: 14 Counties Activated</a:t>
            </a:r>
            <a:endParaRPr lang="en-KE" b="1" dirty="0">
              <a:solidFill>
                <a:srgbClr val="00B05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88786" y="1079103"/>
            <a:ext cx="12003214" cy="5023960"/>
            <a:chOff x="188786" y="1079103"/>
            <a:chExt cx="12003214" cy="502396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BDAD16C0-B40F-286A-6D5F-2B6C92F436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8786" y="1079103"/>
              <a:ext cx="6769575" cy="5023960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5620216" y="3195821"/>
              <a:ext cx="6571784" cy="18158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2800" b="1" u="sng" dirty="0">
                  <a:solidFill>
                    <a:srgbClr val="00B050"/>
                  </a:solidFill>
                </a:rPr>
                <a:t>From concept to reality</a:t>
              </a:r>
            </a:p>
            <a:p>
              <a:pPr algn="just"/>
              <a:endParaRPr lang="en-US" sz="2800" b="1" dirty="0">
                <a:solidFill>
                  <a:srgbClr val="00B050"/>
                </a:solidFill>
              </a:endParaRPr>
            </a:p>
            <a:p>
              <a:pPr algn="just"/>
              <a:r>
                <a:rPr lang="en-US" sz="2800" b="1" dirty="0">
                  <a:solidFill>
                    <a:srgbClr val="00B050"/>
                  </a:solidFill>
                </a:rPr>
                <a:t>The initiative is rolling out across the nation.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59550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BFED3A-31DA-2F13-A1FC-EA23B45FC7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127E0-C703-61AE-E7AD-AA325B6CF3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00722" y="237035"/>
            <a:ext cx="12191994" cy="796456"/>
          </a:xfrm>
        </p:spPr>
        <p:txBody>
          <a:bodyPr>
            <a:noAutofit/>
          </a:bodyPr>
          <a:lstStyle/>
          <a:p>
            <a:pPr algn="ctr"/>
            <a:r>
              <a:rPr lang="en-US" b="1" dirty="0">
                <a:solidFill>
                  <a:srgbClr val="00B05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Challenges and Strategic Gaps</a:t>
            </a:r>
            <a:endParaRPr lang="en-KE" b="1" dirty="0">
              <a:solidFill>
                <a:srgbClr val="00B05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4440" y="1137430"/>
            <a:ext cx="5505135" cy="2520176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accent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Resource Constraints</a:t>
            </a:r>
          </a:p>
          <a:p>
            <a:pPr algn="ctr"/>
            <a:endParaRPr lang="en-US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en-US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en-US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en-US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en-US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5843239" y="1137430"/>
            <a:ext cx="22302" cy="5326514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0" y="3720799"/>
            <a:ext cx="12192000" cy="66907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2451" y="1977262"/>
            <a:ext cx="1567173" cy="654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124440" y="2564780"/>
            <a:ext cx="5505135" cy="10482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Lack of vehicles and fuel limits PHO reach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096000" y="1200623"/>
            <a:ext cx="6005200" cy="2520176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accent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Infrastructure Gap</a:t>
            </a:r>
          </a:p>
          <a:p>
            <a:pPr algn="ctr"/>
            <a:endParaRPr lang="en-US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en-US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en-US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en-US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en-US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096000" y="2717180"/>
            <a:ext cx="5505135" cy="10482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Lack of vehicles and fuel limits PHO reach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7055" y="1944041"/>
            <a:ext cx="1799179" cy="970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Rectangle 20"/>
          <p:cNvSpPr/>
          <p:nvPr/>
        </p:nvSpPr>
        <p:spPr>
          <a:xfrm>
            <a:off x="124440" y="3854560"/>
            <a:ext cx="5505135" cy="2520176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accent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Cultural Barriers</a:t>
            </a:r>
          </a:p>
          <a:p>
            <a:pPr algn="ctr"/>
            <a:endParaRPr lang="en-US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en-US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en-US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en-US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en-US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24440" y="5371118"/>
            <a:ext cx="5505135" cy="10482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Need for deeper sensitization to shift</a:t>
            </a:r>
          </a:p>
          <a:p>
            <a:pPr algn="ctr"/>
            <a:r>
              <a:rPr lang="en-US" sz="24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long-held behaviors.</a:t>
            </a: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68" y="4641005"/>
            <a:ext cx="1727655" cy="955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Rectangle 23"/>
          <p:cNvSpPr/>
          <p:nvPr/>
        </p:nvSpPr>
        <p:spPr>
          <a:xfrm>
            <a:off x="6142266" y="3895450"/>
            <a:ext cx="5958934" cy="2520176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accent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Funding Gap</a:t>
            </a:r>
          </a:p>
          <a:p>
            <a:pPr algn="ctr"/>
            <a:endParaRPr lang="en-US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en-US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en-US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en-US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en-US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142266" y="5412008"/>
            <a:ext cx="5505135" cy="10482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Implementation gaps requiring partner</a:t>
            </a:r>
          </a:p>
          <a:p>
            <a:pPr algn="ctr"/>
            <a:r>
              <a:rPr lang="en-US" sz="24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support.</a:t>
            </a:r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68"/>
          <a:stretch/>
        </p:blipFill>
        <p:spPr bwMode="auto">
          <a:xfrm>
            <a:off x="7978257" y="4750423"/>
            <a:ext cx="1701007" cy="703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73004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BFED3A-31DA-2F13-A1FC-EA23B45FC7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127E0-C703-61AE-E7AD-AA325B6CF3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00722" y="237035"/>
            <a:ext cx="12191994" cy="796456"/>
          </a:xfrm>
        </p:spPr>
        <p:txBody>
          <a:bodyPr>
            <a:noAutofit/>
          </a:bodyPr>
          <a:lstStyle/>
          <a:p>
            <a:pPr algn="ctr"/>
            <a:r>
              <a:rPr lang="en-US" b="1" dirty="0">
                <a:solidFill>
                  <a:srgbClr val="00B05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Roadmap to Sustainability</a:t>
            </a:r>
            <a:endParaRPr lang="en-KE" b="1" dirty="0">
              <a:solidFill>
                <a:srgbClr val="00B05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86222" y="780585"/>
            <a:ext cx="11950390" cy="5346200"/>
            <a:chOff x="286222" y="780585"/>
            <a:chExt cx="11950390" cy="5346200"/>
          </a:xfrm>
        </p:grpSpPr>
        <p:pic>
          <p:nvPicPr>
            <p:cNvPr id="9218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12839" y="1418993"/>
              <a:ext cx="4053933" cy="47077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312234" y="1851091"/>
              <a:ext cx="421516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latin typeface="Helvetica" panose="020B0604020202020204" pitchFamily="34" charset="0"/>
                  <a:cs typeface="Helvetica" panose="020B0604020202020204" pitchFamily="34" charset="0"/>
                </a:rPr>
                <a:t>Devolution Alignmen</a:t>
              </a:r>
              <a:r>
                <a:rPr lang="en-US" sz="2400" dirty="0">
                  <a:latin typeface="Helvetica" panose="020B0604020202020204" pitchFamily="34" charset="0"/>
                  <a:cs typeface="Helvetica" panose="020B0604020202020204" pitchFamily="34" charset="0"/>
                </a:rPr>
                <a:t>t: Strictly aligned with Schedule 4 of the Constitution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86222" y="4699271"/>
              <a:ext cx="421516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400" b="1" dirty="0">
                  <a:latin typeface="Helvetica" panose="020B0604020202020204" pitchFamily="34" charset="0"/>
                  <a:cs typeface="Helvetica" panose="020B0604020202020204" pitchFamily="34" charset="0"/>
                </a:rPr>
                <a:t>Integration: </a:t>
              </a:r>
              <a:r>
                <a:rPr lang="en-US" sz="2400" dirty="0">
                  <a:latin typeface="Helvetica" panose="020B0604020202020204" pitchFamily="34" charset="0"/>
                  <a:cs typeface="Helvetica" panose="020B0604020202020204" pitchFamily="34" charset="0"/>
                </a:rPr>
                <a:t>Merging EUAN</a:t>
              </a:r>
            </a:p>
            <a:p>
              <a:pPr algn="just"/>
              <a:r>
                <a:rPr lang="en-US" sz="2400" dirty="0">
                  <a:latin typeface="Helvetica" panose="020B0604020202020204" pitchFamily="34" charset="0"/>
                  <a:cs typeface="Helvetica" panose="020B0604020202020204" pitchFamily="34" charset="0"/>
                </a:rPr>
                <a:t>into existing Primary Care</a:t>
              </a:r>
            </a:p>
            <a:p>
              <a:pPr algn="just"/>
              <a:r>
                <a:rPr lang="en-US" sz="2400" dirty="0">
                  <a:latin typeface="Helvetica" panose="020B0604020202020204" pitchFamily="34" charset="0"/>
                  <a:cs typeface="Helvetica" panose="020B0604020202020204" pitchFamily="34" charset="0"/>
                </a:rPr>
                <a:t>Networks (PCNs).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021451" y="4523522"/>
              <a:ext cx="421516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latin typeface="Helvetica" panose="020B0604020202020204" pitchFamily="34" charset="0"/>
                  <a:cs typeface="Helvetica" panose="020B0604020202020204" pitchFamily="34" charset="0"/>
                </a:rPr>
                <a:t>Local Ownership: </a:t>
              </a:r>
              <a:r>
                <a:rPr lang="en-US" sz="2400" dirty="0">
                  <a:latin typeface="Helvetica" panose="020B0604020202020204" pitchFamily="34" charset="0"/>
                  <a:cs typeface="Helvetica" panose="020B0604020202020204" pitchFamily="34" charset="0"/>
                </a:rPr>
                <a:t>Building critical mass in counties to survive political cycles.</a:t>
              </a:r>
            </a:p>
          </p:txBody>
        </p:sp>
        <p:pic>
          <p:nvPicPr>
            <p:cNvPr id="9219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0805" y="780585"/>
              <a:ext cx="1369009" cy="10912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20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4328" y="3256724"/>
              <a:ext cx="1393902" cy="13939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21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3347" y="3139986"/>
              <a:ext cx="1475684" cy="1449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4984891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785DF6-E102-0D3A-E97C-9D8F52FD12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ED879E-6DAB-ABCF-022A-7531FD35A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4936"/>
            <a:ext cx="12191994" cy="796456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rgbClr val="00B05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A Cleaner Kenya Starts With You</a:t>
            </a:r>
            <a:endParaRPr lang="en-KE" sz="3600" b="1" dirty="0">
              <a:solidFill>
                <a:srgbClr val="00B05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2BE503A-182A-A242-F3FF-7B7885AEF55C}"/>
              </a:ext>
            </a:extLst>
          </p:cNvPr>
          <p:cNvGrpSpPr/>
          <p:nvPr/>
        </p:nvGrpSpPr>
        <p:grpSpPr>
          <a:xfrm>
            <a:off x="80883" y="1058081"/>
            <a:ext cx="12111117" cy="5162403"/>
            <a:chOff x="80883" y="1236497"/>
            <a:chExt cx="12111117" cy="5162403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E0AFDF6-0B3E-6A39-33A3-1377090821D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biLevel thresh="75000"/>
            </a:blip>
            <a:stretch>
              <a:fillRect/>
            </a:stretch>
          </p:blipFill>
          <p:spPr>
            <a:xfrm>
              <a:off x="5917223" y="1236497"/>
              <a:ext cx="820740" cy="959457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9F9798D-F1F7-A463-971F-C94F5C057D8F}"/>
                </a:ext>
              </a:extLst>
            </p:cNvPr>
            <p:cNvSpPr txBox="1"/>
            <p:nvPr/>
          </p:nvSpPr>
          <p:spPr>
            <a:xfrm>
              <a:off x="6850544" y="1287224"/>
              <a:ext cx="534145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GB" b="1" dirty="0">
                  <a:solidFill>
                    <a:srgbClr val="00B050"/>
                  </a:solidFill>
                  <a:latin typeface="Arial Narrow" panose="020B0606020202030204" pitchFamily="34" charset="0"/>
                </a:rPr>
                <a:t>PARTNERS</a:t>
              </a:r>
              <a:r>
                <a:rPr lang="en-GB" dirty="0">
                  <a:latin typeface="Arial Narrow" panose="020B0606020202030204" pitchFamily="34" charset="0"/>
                </a:rPr>
                <a:t>: Support the initiative</a:t>
              </a:r>
            </a:p>
            <a:p>
              <a:pPr algn="just"/>
              <a:r>
                <a:rPr lang="en-GB" dirty="0">
                  <a:latin typeface="Arial Narrow" panose="020B0606020202030204" pitchFamily="34" charset="0"/>
                </a:rPr>
                <a:t>Support National and County teams in the activation and implementation of the activities. </a:t>
              </a:r>
              <a:endParaRPr lang="en-KE" dirty="0">
                <a:latin typeface="Arial Narrow" panose="020B0606020202030204" pitchFamily="34" charset="0"/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C107683-6FA7-F21C-B18D-FD0011BBDF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17225" y="3271770"/>
              <a:ext cx="600159" cy="657317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80AD1A8-7576-45DB-3B9D-7E4CE234CE24}"/>
                </a:ext>
              </a:extLst>
            </p:cNvPr>
            <p:cNvSpPr txBox="1"/>
            <p:nvPr/>
          </p:nvSpPr>
          <p:spPr>
            <a:xfrm>
              <a:off x="6850545" y="3125832"/>
              <a:ext cx="534145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GB" b="1" dirty="0">
                  <a:solidFill>
                    <a:srgbClr val="00B050"/>
                  </a:solidFill>
                  <a:latin typeface="Arial Narrow" panose="020B0606020202030204" pitchFamily="34" charset="0"/>
                </a:rPr>
                <a:t>LEADERS</a:t>
              </a:r>
              <a:r>
                <a:rPr lang="en-GB" dirty="0">
                  <a:latin typeface="Arial Narrow" panose="020B0606020202030204" pitchFamily="34" charset="0"/>
                </a:rPr>
                <a:t>: Lead by example in your counties</a:t>
              </a:r>
            </a:p>
            <a:p>
              <a:pPr algn="just"/>
              <a:r>
                <a:rPr lang="en-GB" dirty="0">
                  <a:latin typeface="Arial Narrow" panose="020B0606020202030204" pitchFamily="34" charset="0"/>
                </a:rPr>
                <a:t>Champion cleanliness initiatives and mobilize local communities for lasting change</a:t>
              </a:r>
              <a:endParaRPr lang="en-KE" dirty="0">
                <a:latin typeface="Arial Narrow" panose="020B060602020203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E66CC52-10DB-18F7-12FA-BEAD8F7B974B}"/>
                </a:ext>
              </a:extLst>
            </p:cNvPr>
            <p:cNvSpPr txBox="1"/>
            <p:nvPr/>
          </p:nvSpPr>
          <p:spPr>
            <a:xfrm>
              <a:off x="6737963" y="4616632"/>
              <a:ext cx="534145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GB" b="1" dirty="0">
                  <a:solidFill>
                    <a:srgbClr val="00B050"/>
                  </a:solidFill>
                  <a:latin typeface="Arial Narrow" panose="020B0606020202030204" pitchFamily="34" charset="0"/>
                </a:rPr>
                <a:t>CITIZENS</a:t>
              </a:r>
              <a:r>
                <a:rPr lang="en-GB" dirty="0">
                  <a:latin typeface="Arial Narrow" panose="020B0606020202030204" pitchFamily="34" charset="0"/>
                </a:rPr>
                <a:t>: Join the movement every 3</a:t>
              </a:r>
              <a:r>
                <a:rPr lang="en-GB" baseline="30000" dirty="0">
                  <a:latin typeface="Arial Narrow" panose="020B0606020202030204" pitchFamily="34" charset="0"/>
                </a:rPr>
                <a:t>rd</a:t>
              </a:r>
              <a:r>
                <a:rPr lang="en-GB" dirty="0">
                  <a:latin typeface="Arial Narrow" panose="020B0606020202030204" pitchFamily="34" charset="0"/>
                </a:rPr>
                <a:t> Saturday</a:t>
              </a:r>
            </a:p>
            <a:p>
              <a:pPr algn="just"/>
              <a:r>
                <a:rPr lang="en-GB" dirty="0">
                  <a:latin typeface="Arial Narrow" panose="020B0606020202030204" pitchFamily="34" charset="0"/>
                </a:rPr>
                <a:t>Participate in community clean-ups and greening activities across the nation.</a:t>
              </a:r>
              <a:endParaRPr lang="en-KE" dirty="0">
                <a:latin typeface="Arial Narrow" panose="020B0606020202030204" pitchFamily="34" charset="0"/>
              </a:endParaRP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B57DF294-DBF2-5EC0-6744-451B82C2AB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01344" y="4800700"/>
              <a:ext cx="666843" cy="590632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3F22AA5-54CB-449D-03E2-4C226452FE38}"/>
                </a:ext>
              </a:extLst>
            </p:cNvPr>
            <p:cNvSpPr txBox="1"/>
            <p:nvPr/>
          </p:nvSpPr>
          <p:spPr>
            <a:xfrm>
              <a:off x="151905" y="5937235"/>
              <a:ext cx="112088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 dirty="0">
                  <a:solidFill>
                    <a:schemeClr val="accent6">
                      <a:lumMod val="50000"/>
                    </a:schemeClr>
                  </a:solidFill>
                </a:rPr>
                <a:t>JOIN THE MOVEMENT</a:t>
              </a:r>
              <a:r>
                <a:rPr lang="en-GB" sz="2400" b="1" dirty="0">
                  <a:solidFill>
                    <a:srgbClr val="00B050"/>
                  </a:solidFill>
                </a:rPr>
                <a:t>: #EPUKAUCHAFU #AFYA NYUMBANI #EUAN</a:t>
              </a:r>
              <a:endParaRPr lang="en-KE" sz="2400" b="1" dirty="0">
                <a:solidFill>
                  <a:srgbClr val="00B050"/>
                </a:solidFill>
              </a:endParaRPr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DE4D7100-5F37-0595-AD60-D248EC5A4A8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883" y="1862431"/>
              <a:ext cx="5652738" cy="3759071"/>
            </a:xfrm>
            <a:prstGeom prst="rect">
              <a:avLst/>
            </a:prstGeom>
          </p:spPr>
        </p:pic>
      </p:grp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683" y="438620"/>
            <a:ext cx="1659017" cy="1131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70DB237-BEFD-884C-C436-E82421A13227}"/>
              </a:ext>
            </a:extLst>
          </p:cNvPr>
          <p:cNvSpPr txBox="1"/>
          <p:nvPr/>
        </p:nvSpPr>
        <p:spPr>
          <a:xfrm>
            <a:off x="1538288" y="734915"/>
            <a:ext cx="6671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chemeClr val="accent2"/>
                </a:solidFill>
                <a:latin typeface="Arial Narrow" panose="020B0606020202030204" pitchFamily="34" charset="0"/>
              </a:rPr>
              <a:t>Call to Action</a:t>
            </a:r>
            <a:endParaRPr lang="en-KE" sz="3600" b="1" dirty="0">
              <a:solidFill>
                <a:schemeClr val="accent2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31525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785DF6-E102-0D3A-E97C-9D8F52FD12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ED879E-6DAB-ABCF-022A-7531FD35A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" y="573863"/>
            <a:ext cx="12191994" cy="796456"/>
          </a:xfrm>
        </p:spPr>
        <p:txBody>
          <a:bodyPr>
            <a:noAutofit/>
          </a:bodyPr>
          <a:lstStyle/>
          <a:p>
            <a:pPr algn="ctr"/>
            <a:r>
              <a:rPr lang="en-US" sz="6600" b="1" dirty="0">
                <a:solidFill>
                  <a:srgbClr val="00B05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Our Shared Commitment</a:t>
            </a:r>
            <a:endParaRPr lang="en-KE" sz="6600" b="1" dirty="0">
              <a:solidFill>
                <a:srgbClr val="00B05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5300" y="3147211"/>
            <a:ext cx="12192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Helvetica" panose="020B0604020202020204" pitchFamily="34" charset="0"/>
                <a:cs typeface="Helvetica" panose="020B0604020202020204" pitchFamily="34" charset="0"/>
              </a:rPr>
              <a:t>"Together, we can build a healthier nation, one household at a time.  Let each one of us go forth as ambassadors of hygiene."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6149" y="1378343"/>
            <a:ext cx="1815552" cy="1308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785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308E50-2AB1-E675-2BD3-01A7FB37B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>
                <a:solidFill>
                  <a:srgbClr val="FF0000"/>
                </a:solidFill>
              </a:rPr>
              <a:t>DIVISIONS</a:t>
            </a:r>
            <a:r>
              <a:rPr lang="en-US" b="1" dirty="0"/>
              <a:t> </a:t>
            </a:r>
            <a:endParaRPr lang="en-GB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5B4F46-D0B2-D50D-BE85-CB60F40DD3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Disease Surveillance &amp; Response </a:t>
            </a:r>
          </a:p>
          <a:p>
            <a:r>
              <a:rPr lang="en-GB" sz="4000" dirty="0"/>
              <a:t>Environmental Health &amp; Sanitation </a:t>
            </a:r>
          </a:p>
          <a:p>
            <a:r>
              <a:rPr lang="en-GB" sz="4000" dirty="0"/>
              <a:t>Port Health Services</a:t>
            </a:r>
          </a:p>
          <a:p>
            <a:r>
              <a:rPr lang="en-GB" sz="4000" dirty="0"/>
              <a:t>National Public Health Laboratory Services</a:t>
            </a:r>
          </a:p>
          <a:p>
            <a:r>
              <a:rPr lang="en-US" sz="4000" dirty="0"/>
              <a:t>National Emergency Preparedness and Disaster Response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C0E493-0AAA-4153-82CC-22C6C541E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A4604-734B-4596-912C-44212A3A7D1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7721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E15500-DB95-1707-7B09-2EE0FAE2E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EFAC5C-D072-B859-ECF5-7FE61AF8D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A4604-734B-4596-912C-44212A3A7D1E}" type="slidenum">
              <a:rPr lang="en-US" smtClean="0"/>
              <a:t>30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B2A6C10-13C8-67BB-C799-56066EF0AA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630"/>
            <a:ext cx="12193559" cy="6673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6560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4DF9D-012B-8F33-EF19-3534CD862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Kenya Public Health International Conference 2026 </a:t>
            </a:r>
            <a:br>
              <a:rPr lang="en-GB" b="1" dirty="0">
                <a:solidFill>
                  <a:srgbClr val="FF0000"/>
                </a:solidFill>
              </a:rPr>
            </a:br>
            <a:r>
              <a:rPr lang="en-GB" b="1" dirty="0">
                <a:solidFill>
                  <a:srgbClr val="FF0000"/>
                </a:solidFill>
              </a:rPr>
              <a:t>(KEPHIC-2026)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EC7FC8-DE86-2AF6-0D51-CB5F3B5E3E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sz="3200" dirty="0"/>
              <a:t>The Government of Kenya, through the Ministry of Health – State Department for Public Health and Professional Standards, will convene the </a:t>
            </a:r>
            <a:r>
              <a:rPr lang="en-GB" sz="3200" b="1" dirty="0"/>
              <a:t>Kenya Public Health International Conference 2026 (KEPHIC-2026)</a:t>
            </a:r>
            <a:r>
              <a:rPr lang="en-GB" sz="3200" dirty="0"/>
              <a:t> from </a:t>
            </a:r>
            <a:r>
              <a:rPr lang="en-GB" sz="3200" b="1" dirty="0"/>
              <a:t>26th to 29th October 2026 in Nairobi</a:t>
            </a:r>
            <a:r>
              <a:rPr lang="en-GB" sz="3200" dirty="0"/>
              <a:t>.</a:t>
            </a:r>
          </a:p>
          <a:p>
            <a:endParaRPr lang="en-GB" sz="3200" dirty="0"/>
          </a:p>
          <a:p>
            <a:r>
              <a:rPr lang="en-GB" sz="3200" dirty="0"/>
              <a:t>The conference is a flagship national and regional platform bringing together policymakers, public health experts, researchers, development partners, private sector actors, and community health leaders from Kenya, East Africa, and beyond.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8FB8BA-157D-3BE1-B8CF-21BBBD8E7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A4604-734B-4596-912C-44212A3A7D1E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6903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FDB1E-EBBD-7815-7575-3DAF237BF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FF0000"/>
                </a:solidFill>
              </a:rPr>
              <a:t>KEPHIC-Theme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3BE73D-B89E-E21A-0E81-6D18ECE086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sz="4100" b="1" dirty="0"/>
              <a:t>Delivering Universal Health Coverage through Resilient, Equitable and Quality Health Systems: Integrating Primary Health Care, WASH, Climate Action and Health Sector Regulation in Kenya and the Region.”</a:t>
            </a:r>
          </a:p>
          <a:p>
            <a:endParaRPr lang="en-GB" sz="4100" dirty="0"/>
          </a:p>
          <a:p>
            <a:r>
              <a:rPr lang="en-GB" sz="4100" b="1" dirty="0"/>
              <a:t>KEPHIC-2026 comes at a critical time to:</a:t>
            </a:r>
          </a:p>
          <a:p>
            <a:pPr lvl="1"/>
            <a:r>
              <a:rPr lang="en-GB" sz="3600" dirty="0"/>
              <a:t>Strengthen </a:t>
            </a:r>
            <a:r>
              <a:rPr lang="en-GB" sz="3600" b="1" dirty="0"/>
              <a:t>preventive and promotive health</a:t>
            </a:r>
            <a:endParaRPr lang="en-GB" sz="3600" dirty="0"/>
          </a:p>
          <a:p>
            <a:pPr lvl="1"/>
            <a:r>
              <a:rPr lang="en-GB" sz="3600" dirty="0"/>
              <a:t>Enhance </a:t>
            </a:r>
            <a:r>
              <a:rPr lang="en-GB" sz="3600" b="1" dirty="0"/>
              <a:t>regional and cross-border health security</a:t>
            </a:r>
            <a:endParaRPr lang="en-GB" sz="3600" dirty="0"/>
          </a:p>
          <a:p>
            <a:pPr lvl="1"/>
            <a:r>
              <a:rPr lang="en-GB" sz="3600" dirty="0"/>
              <a:t>Shift focus from </a:t>
            </a:r>
            <a:r>
              <a:rPr lang="en-GB" sz="3600" b="1" dirty="0"/>
              <a:t>access </a:t>
            </a:r>
            <a:r>
              <a:rPr lang="en-GB" sz="3600" dirty="0"/>
              <a:t>to </a:t>
            </a:r>
            <a:r>
              <a:rPr lang="en-GB" sz="3600" b="1" dirty="0"/>
              <a:t>quality and effective health coverage</a:t>
            </a:r>
            <a:endParaRPr lang="en-GB" sz="3600" dirty="0"/>
          </a:p>
          <a:p>
            <a:pPr marL="0" indent="0">
              <a:buNone/>
            </a:pPr>
            <a:br>
              <a:rPr lang="en-GB" dirty="0"/>
            </a:b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5FA636-C0D0-F706-D30E-0DFA272F6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A4604-734B-4596-912C-44212A3A7D1E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4372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6D9D0-7C87-E2E5-01C3-510FFBC7E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21042"/>
          </a:xfrm>
        </p:spPr>
        <p:txBody>
          <a:bodyPr/>
          <a:lstStyle/>
          <a:p>
            <a:r>
              <a:rPr lang="en-GB" b="1" dirty="0">
                <a:solidFill>
                  <a:srgbClr val="FF0000"/>
                </a:solidFill>
              </a:rPr>
              <a:t>KEPHIC-Key Focus Areas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8CD32F-C0A9-094D-5040-803BBA7AF1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158241"/>
            <a:ext cx="10972800" cy="49679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b="1" dirty="0"/>
              <a:t>The conference will address priority areas including:</a:t>
            </a:r>
          </a:p>
          <a:p>
            <a:pPr lvl="0"/>
            <a:r>
              <a:rPr lang="en-GB" sz="3200" dirty="0"/>
              <a:t>Strengthening Primary Health Care and community health systems</a:t>
            </a:r>
          </a:p>
          <a:p>
            <a:pPr lvl="0"/>
            <a:r>
              <a:rPr lang="en-GB" sz="3200" dirty="0"/>
              <a:t>Climate change, WASH, and environmental health</a:t>
            </a:r>
          </a:p>
          <a:p>
            <a:pPr lvl="0"/>
            <a:r>
              <a:rPr lang="en-GB" sz="3200" dirty="0"/>
              <a:t>Pandemic preparedness and disease surveillance</a:t>
            </a:r>
          </a:p>
          <a:p>
            <a:pPr lvl="0"/>
            <a:r>
              <a:rPr lang="en-GB" sz="3200" dirty="0"/>
              <a:t>Health governance, regulation, and financing</a:t>
            </a:r>
          </a:p>
          <a:p>
            <a:pPr lvl="0"/>
            <a:r>
              <a:rPr lang="en-GB" sz="3200" dirty="0"/>
              <a:t>Digital health and innovation</a:t>
            </a:r>
          </a:p>
          <a:p>
            <a:pPr lvl="0"/>
            <a:r>
              <a:rPr lang="en-GB" sz="3200" dirty="0"/>
              <a:t>Addressing substance abuse as a public health risk factor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E3A5D9-E4FC-3284-FCA0-A74D3BDDC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A4604-734B-4596-912C-44212A3A7D1E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80575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2A4BD7-A194-7690-4841-8849AEA5B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85497"/>
          </a:xfrm>
        </p:spPr>
        <p:txBody>
          <a:bodyPr/>
          <a:lstStyle/>
          <a:p>
            <a:r>
              <a:rPr lang="en-GB" b="1" dirty="0">
                <a:solidFill>
                  <a:srgbClr val="FF0000"/>
                </a:solidFill>
              </a:rPr>
              <a:t>KEPHIC-Objectives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D44416-7A4E-1402-087F-4A84BE1CB5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90321"/>
            <a:ext cx="10972800" cy="483584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3200" b="1" dirty="0"/>
              <a:t>KEPHIC-2026 aims to:</a:t>
            </a:r>
          </a:p>
          <a:p>
            <a:pPr lvl="0"/>
            <a:r>
              <a:rPr lang="en-GB" sz="3200" dirty="0"/>
              <a:t>Facilitate </a:t>
            </a:r>
            <a:r>
              <a:rPr lang="en-GB" sz="3200" b="1" dirty="0"/>
              <a:t>high-level policy dialogue</a:t>
            </a:r>
            <a:r>
              <a:rPr lang="en-GB" sz="3200" dirty="0"/>
              <a:t> on public health and climate action</a:t>
            </a:r>
          </a:p>
          <a:p>
            <a:pPr lvl="0"/>
            <a:r>
              <a:rPr lang="en-GB" sz="3200" dirty="0"/>
              <a:t>Promote </a:t>
            </a:r>
            <a:r>
              <a:rPr lang="en-GB" sz="3200" b="1" dirty="0"/>
              <a:t>evidence-based decision-making</a:t>
            </a:r>
            <a:endParaRPr lang="en-GB" sz="3200" dirty="0"/>
          </a:p>
          <a:p>
            <a:pPr lvl="0"/>
            <a:r>
              <a:rPr lang="en-GB" sz="3200" dirty="0"/>
              <a:t>Strengthen </a:t>
            </a:r>
            <a:r>
              <a:rPr lang="en-GB" sz="3200" b="1" dirty="0"/>
              <a:t>regional collaboration and cross-border health security</a:t>
            </a:r>
            <a:endParaRPr lang="en-GB" sz="3200" dirty="0"/>
          </a:p>
          <a:p>
            <a:pPr lvl="0"/>
            <a:r>
              <a:rPr lang="en-GB" sz="3200" dirty="0"/>
              <a:t>Showcase </a:t>
            </a:r>
            <a:r>
              <a:rPr lang="en-GB" sz="3200" b="1" dirty="0"/>
              <a:t>innovations and best practices</a:t>
            </a:r>
            <a:endParaRPr lang="en-GB" sz="3200" dirty="0"/>
          </a:p>
          <a:p>
            <a:pPr lvl="0"/>
            <a:r>
              <a:rPr lang="en-GB" sz="3200" dirty="0"/>
              <a:t>Mobilize </a:t>
            </a:r>
            <a:r>
              <a:rPr lang="en-GB" sz="3200" b="1" dirty="0"/>
              <a:t>investments and partnerships</a:t>
            </a:r>
            <a:r>
              <a:rPr lang="en-GB" sz="3200" dirty="0"/>
              <a:t> for UHC</a:t>
            </a:r>
          </a:p>
          <a:p>
            <a:pPr lvl="0"/>
            <a:r>
              <a:rPr lang="en-GB" sz="3200" dirty="0"/>
              <a:t>Generate </a:t>
            </a:r>
            <a:r>
              <a:rPr lang="en-GB" sz="3200" b="1" dirty="0"/>
              <a:t>actionable policy recommendations</a:t>
            </a:r>
            <a:endParaRPr lang="en-GB" sz="3200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F80860-E932-1B77-23DF-12F4D7869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A4604-734B-4596-912C-44212A3A7D1E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55229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1A81DD-EABB-255B-F6F1-E815177DE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92718"/>
            <a:ext cx="10972800" cy="1143000"/>
          </a:xfrm>
        </p:spPr>
        <p:txBody>
          <a:bodyPr/>
          <a:lstStyle/>
          <a:p>
            <a:r>
              <a:rPr lang="en-GB" b="1" dirty="0">
                <a:solidFill>
                  <a:srgbClr val="FF0000"/>
                </a:solidFill>
              </a:rPr>
              <a:t>KEPHIC-Participation</a:t>
            </a:r>
            <a:br>
              <a:rPr lang="en-GB" dirty="0">
                <a:solidFill>
                  <a:srgbClr val="FF0000"/>
                </a:solidFill>
              </a:rPr>
            </a:b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E139F6-1130-B14C-D9AD-05025167FD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097281"/>
            <a:ext cx="10972800" cy="5028888"/>
          </a:xfrm>
        </p:spPr>
        <p:txBody>
          <a:bodyPr>
            <a:normAutofit lnSpcReduction="10000"/>
          </a:bodyPr>
          <a:lstStyle/>
          <a:p>
            <a:pPr lvl="0"/>
            <a:r>
              <a:rPr lang="en-GB" sz="3200" b="1" dirty="0"/>
              <a:t>3,000–5,000 delegates</a:t>
            </a:r>
            <a:r>
              <a:rPr lang="en-GB" sz="3200" dirty="0"/>
              <a:t> (scientific sessions, first 3 days)</a:t>
            </a:r>
          </a:p>
          <a:p>
            <a:pPr lvl="0"/>
            <a:r>
              <a:rPr lang="en-GB" sz="3200" dirty="0"/>
              <a:t>Up to </a:t>
            </a:r>
            <a:r>
              <a:rPr lang="en-GB" sz="3200" b="1" dirty="0"/>
              <a:t>30,000 participants</a:t>
            </a:r>
            <a:r>
              <a:rPr lang="en-GB" sz="3200" dirty="0"/>
              <a:t> (final day convention)</a:t>
            </a:r>
          </a:p>
          <a:p>
            <a:r>
              <a:rPr lang="en-GB" sz="3200" dirty="0"/>
              <a:t>Participants will include:</a:t>
            </a:r>
          </a:p>
          <a:p>
            <a:pPr lvl="1"/>
            <a:r>
              <a:rPr lang="en-GB" sz="2800" dirty="0"/>
              <a:t>Global Public Health Community </a:t>
            </a:r>
          </a:p>
          <a:p>
            <a:pPr lvl="1"/>
            <a:r>
              <a:rPr lang="en-GB" sz="2800" dirty="0"/>
              <a:t>East African regional delegations</a:t>
            </a:r>
          </a:p>
          <a:p>
            <a:pPr lvl="1"/>
            <a:r>
              <a:rPr lang="en-GB" sz="2800" dirty="0"/>
              <a:t>Public health experts, academia, and researchers</a:t>
            </a:r>
          </a:p>
          <a:p>
            <a:pPr lvl="1"/>
            <a:r>
              <a:rPr lang="en-GB" sz="2800" dirty="0"/>
              <a:t>Development partners and UN agencies</a:t>
            </a:r>
          </a:p>
          <a:p>
            <a:pPr lvl="1"/>
            <a:r>
              <a:rPr lang="en-GB" sz="2800" dirty="0"/>
              <a:t>National and County Governments</a:t>
            </a:r>
          </a:p>
          <a:p>
            <a:pPr lvl="1"/>
            <a:r>
              <a:rPr lang="en-GB" sz="2800" dirty="0"/>
              <a:t>Private sector and civil society</a:t>
            </a:r>
          </a:p>
          <a:p>
            <a:pPr lvl="1"/>
            <a:r>
              <a:rPr lang="en-GB" sz="2800" dirty="0"/>
              <a:t>Community Health Promoters and youth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3503FB-70A1-E576-5A63-04347B419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A4604-734B-4596-912C-44212A3A7D1E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90406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492D3D-C30C-078F-E24A-E5DDDE10C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FF0000"/>
                </a:solidFill>
              </a:rPr>
              <a:t>KEPHIC-Expected Outcomes</a:t>
            </a:r>
            <a:br>
              <a:rPr lang="en-GB" dirty="0">
                <a:solidFill>
                  <a:srgbClr val="FF0000"/>
                </a:solidFill>
              </a:rPr>
            </a:b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67564B-C43E-212D-C75D-5BF65E5900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440" y="1117601"/>
            <a:ext cx="11236960" cy="500856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3200" dirty="0"/>
              <a:t>The conference is expected to deliver:</a:t>
            </a:r>
          </a:p>
          <a:p>
            <a:pPr lvl="0"/>
            <a:r>
              <a:rPr lang="en-GB" sz="3200" dirty="0"/>
              <a:t>A </a:t>
            </a:r>
            <a:r>
              <a:rPr lang="en-GB" sz="3200" b="1" dirty="0"/>
              <a:t>Conference Communiqué</a:t>
            </a:r>
            <a:r>
              <a:rPr lang="en-GB" sz="3200" dirty="0"/>
              <a:t> with national and regional commitments</a:t>
            </a:r>
          </a:p>
          <a:p>
            <a:pPr lvl="0"/>
            <a:r>
              <a:rPr lang="en-GB" sz="3200" dirty="0"/>
              <a:t>Policy and technical recommendations on UHC, PHC, WASH, and climate health</a:t>
            </a:r>
          </a:p>
          <a:p>
            <a:pPr lvl="0"/>
            <a:r>
              <a:rPr lang="en-GB" sz="3200" dirty="0"/>
              <a:t>Strengthened </a:t>
            </a:r>
            <a:r>
              <a:rPr lang="en-GB" sz="3200" b="1" dirty="0"/>
              <a:t>regional disease surveillance and emergency response coordination</a:t>
            </a:r>
            <a:endParaRPr lang="en-GB" sz="3200" dirty="0"/>
          </a:p>
          <a:p>
            <a:pPr lvl="0"/>
            <a:r>
              <a:rPr lang="en-GB" sz="3200" dirty="0"/>
              <a:t>Increased visibility of </a:t>
            </a:r>
            <a:r>
              <a:rPr lang="en-GB" sz="3200" b="1" dirty="0"/>
              <a:t>local innovations</a:t>
            </a:r>
            <a:endParaRPr lang="en-GB" sz="3200" dirty="0"/>
          </a:p>
          <a:p>
            <a:pPr lvl="0"/>
            <a:r>
              <a:rPr lang="en-GB" sz="3200" dirty="0"/>
              <a:t>Enhanced capacity of public health professionals and community health workers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639C84-7DCB-B79B-2BD5-14024509A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A4604-734B-4596-912C-44212A3A7D1E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68729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4A22DD-5E6E-67DB-5135-B156FC34CE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61682"/>
          </a:xfrm>
        </p:spPr>
        <p:txBody>
          <a:bodyPr/>
          <a:lstStyle/>
          <a:p>
            <a:r>
              <a:rPr lang="en-GB" b="1" dirty="0">
                <a:solidFill>
                  <a:srgbClr val="FF0000"/>
                </a:solidFill>
              </a:rPr>
              <a:t>KEPHIC-Strategic Significance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BFFB2-F252-D26C-DAAF-F4C78D120D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178560"/>
            <a:ext cx="10972800" cy="4947609"/>
          </a:xfrm>
        </p:spPr>
        <p:txBody>
          <a:bodyPr/>
          <a:lstStyle/>
          <a:p>
            <a:pPr marL="0" indent="0">
              <a:buNone/>
            </a:pPr>
            <a:r>
              <a:rPr lang="en-GB" sz="3200" b="1" dirty="0"/>
              <a:t>KEPHIC-2026 will:</a:t>
            </a:r>
          </a:p>
          <a:p>
            <a:pPr lvl="0"/>
            <a:r>
              <a:rPr lang="en-GB" sz="3200" dirty="0"/>
              <a:t>Position Kenya as a </a:t>
            </a:r>
            <a:r>
              <a:rPr lang="en-GB" sz="3200" b="1" dirty="0"/>
              <a:t>regional leader in public health and health security</a:t>
            </a:r>
            <a:endParaRPr lang="en-GB" sz="3200" dirty="0"/>
          </a:p>
          <a:p>
            <a:pPr lvl="0"/>
            <a:r>
              <a:rPr lang="en-GB" sz="3200" dirty="0"/>
              <a:t>Advance </a:t>
            </a:r>
            <a:r>
              <a:rPr lang="en-GB" sz="3200" b="1" dirty="0"/>
              <a:t>climate-resilient and people-</a:t>
            </a:r>
            <a:r>
              <a:rPr lang="en-GB" sz="3200" b="1" dirty="0" err="1"/>
              <a:t>centered</a:t>
            </a:r>
            <a:r>
              <a:rPr lang="en-GB" sz="3200" b="1" dirty="0"/>
              <a:t> health systems</a:t>
            </a:r>
            <a:endParaRPr lang="en-GB" sz="3200" dirty="0"/>
          </a:p>
          <a:p>
            <a:pPr lvl="0"/>
            <a:r>
              <a:rPr lang="en-GB" sz="3200" dirty="0"/>
              <a:t>Strengthen alignment with </a:t>
            </a:r>
            <a:r>
              <a:rPr lang="en-GB" sz="3200" b="1" dirty="0"/>
              <a:t>SDG 3 (Good Health and Well-being)</a:t>
            </a:r>
            <a:r>
              <a:rPr lang="en-GB" sz="3200" dirty="0"/>
              <a:t> and </a:t>
            </a:r>
            <a:r>
              <a:rPr lang="en-GB" sz="3200" b="1" dirty="0"/>
              <a:t>Kenya Vision 2030</a:t>
            </a:r>
            <a:endParaRPr lang="en-GB" sz="3200" dirty="0"/>
          </a:p>
          <a:p>
            <a:pPr lvl="0"/>
            <a:r>
              <a:rPr lang="en-GB" sz="3200" dirty="0"/>
              <a:t>Promote </a:t>
            </a:r>
            <a:r>
              <a:rPr lang="en-GB" sz="3200" b="1" dirty="0"/>
              <a:t>regional integration and cross-border collaboration</a:t>
            </a:r>
            <a:endParaRPr lang="en-GB" sz="3200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51F714-5029-1061-D34A-3456D6F48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A4604-734B-4596-912C-44212A3A7D1E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70985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58791-EC92-91F3-B68C-9CE25B991B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12482"/>
          </a:xfrm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KEY ASKS</a:t>
            </a:r>
            <a:endParaRPr lang="en-GB" sz="44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5990E5-04C3-6CB7-FD1C-F0FA56037C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310641"/>
            <a:ext cx="10972800" cy="4815528"/>
          </a:xfrm>
        </p:spPr>
        <p:txBody>
          <a:bodyPr>
            <a:normAutofit fontScale="92500"/>
          </a:bodyPr>
          <a:lstStyle/>
          <a:p>
            <a:r>
              <a:rPr lang="en-US" sz="4800" dirty="0"/>
              <a:t>Financial &amp; Technical Support </a:t>
            </a:r>
          </a:p>
          <a:p>
            <a:r>
              <a:rPr lang="en-US" sz="4800" dirty="0"/>
              <a:t>Joint Planning &amp; Implementation of Programs</a:t>
            </a:r>
          </a:p>
          <a:p>
            <a:r>
              <a:rPr lang="en-US" sz="4800" dirty="0"/>
              <a:t>Align partner programs with </a:t>
            </a:r>
            <a:r>
              <a:rPr lang="en-US" sz="4800" dirty="0" err="1"/>
              <a:t>GoK</a:t>
            </a:r>
            <a:r>
              <a:rPr lang="en-US" sz="4800" dirty="0"/>
              <a:t> Public Health priorities</a:t>
            </a:r>
          </a:p>
          <a:p>
            <a:r>
              <a:rPr lang="en-US" sz="4800" dirty="0"/>
              <a:t>Strengthen coordination, Collaboration &amp; </a:t>
            </a:r>
            <a:r>
              <a:rPr lang="en-US" sz="4800" dirty="0" err="1"/>
              <a:t>Partnersips</a:t>
            </a:r>
            <a:r>
              <a:rPr lang="en-US" sz="4800" dirty="0"/>
              <a:t> 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B2B3F8-10E2-E9A3-52B0-02F965CD0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A4604-734B-4596-912C-44212A3A7D1E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27434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4D096-3853-0A55-E0AE-7DE7379747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1FCD40-85E7-FD0E-E266-4588BA7B61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6600" b="1" dirty="0"/>
          </a:p>
          <a:p>
            <a:pPr marL="0" indent="0" algn="ctr">
              <a:buNone/>
            </a:pPr>
            <a:r>
              <a:rPr lang="en-US" sz="6600" b="1" dirty="0">
                <a:latin typeface="Algerian" panose="04020705040A02060702" pitchFamily="82" charset="0"/>
              </a:rPr>
              <a:t>THANK YOU </a:t>
            </a:r>
            <a:endParaRPr lang="en-GB" sz="6600" b="1" dirty="0">
              <a:latin typeface="Algerian" panose="04020705040A02060702" pitchFamily="82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3D6FC0-77CC-5B1F-9317-C1A094296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A4604-734B-4596-912C-44212A3A7D1E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8212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8C8DAE-DACB-9444-614B-09384C5B0A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D3B431-AD2C-21F8-FE26-CD331E01D5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80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en-US" sz="8000" b="1" dirty="0">
                <a:solidFill>
                  <a:srgbClr val="FF0000"/>
                </a:solidFill>
              </a:rPr>
              <a:t>PRIORITIES 2026/27</a:t>
            </a:r>
            <a:endParaRPr lang="en-GB" sz="8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066F4D-F5DD-65D8-9CF7-7069DBFED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A4604-734B-4596-912C-44212A3A7D1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7363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A7165-6FA5-84AB-A0D9-334E39A91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1. DIVISION OF DISEASE SURVEILLANCE &amp; RESPONSE </a:t>
            </a:r>
            <a:endParaRPr lang="en-GB" sz="36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2E49E2-EF3C-DEBA-E585-97D33AB511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1. Epidemic Preparedness and Response (EPR)</a:t>
            </a:r>
            <a:endParaRPr lang="en-GB" sz="3200" dirty="0"/>
          </a:p>
          <a:p>
            <a:pPr lvl="1"/>
            <a:r>
              <a:rPr lang="en-US" sz="2800" dirty="0"/>
              <a:t>EPR will </a:t>
            </a:r>
            <a:r>
              <a:rPr lang="en-US" sz="2800" b="1" dirty="0"/>
              <a:t>strengthen national and sub-national preparedness and rapid response capacity</a:t>
            </a:r>
            <a:endParaRPr lang="en-GB" sz="2800" b="1" dirty="0"/>
          </a:p>
          <a:p>
            <a:pPr lvl="1"/>
            <a:r>
              <a:rPr lang="en-US" sz="2800" dirty="0"/>
              <a:t>Review and update treatment guidelines for epidemic-prone diseases.</a:t>
            </a:r>
            <a:endParaRPr lang="en-GB" sz="2800" dirty="0"/>
          </a:p>
          <a:p>
            <a:pPr lvl="1"/>
            <a:r>
              <a:rPr lang="en-US" sz="2800" dirty="0"/>
              <a:t>Strengthen coordination and readiness through </a:t>
            </a:r>
            <a:r>
              <a:rPr lang="en-US" sz="2800" b="1" dirty="0"/>
              <a:t>quarterly National Rapid Response Team (RRT) meetings.</a:t>
            </a:r>
            <a:endParaRPr lang="en-GB" sz="2800" b="1" dirty="0"/>
          </a:p>
          <a:p>
            <a:pPr lvl="1"/>
            <a:r>
              <a:rPr lang="en-US" sz="2800" dirty="0"/>
              <a:t>Build capacity of county RRTs to ensure timely outbreak response.</a:t>
            </a:r>
          </a:p>
          <a:p>
            <a:pPr marL="0" lvl="0" indent="0">
              <a:buNone/>
            </a:pPr>
            <a:endParaRPr lang="en-US" b="1" dirty="0"/>
          </a:p>
          <a:p>
            <a:pPr marL="0" lvl="0" indent="0">
              <a:buNone/>
            </a:pPr>
            <a:r>
              <a:rPr lang="en-US" dirty="0"/>
              <a:t>.</a:t>
            </a:r>
            <a:endParaRPr lang="en-GB" sz="1500" dirty="0"/>
          </a:p>
          <a:p>
            <a:pPr lvl="1"/>
            <a:endParaRPr lang="en-US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225855-E358-D8A3-8C58-C0C38E855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A4604-734B-4596-912C-44212A3A7D1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359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5C73EA-48B5-157B-BCB5-FEF589B7D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60332"/>
            <a:ext cx="10972800" cy="1143000"/>
          </a:xfrm>
        </p:spPr>
        <p:txBody>
          <a:bodyPr/>
          <a:lstStyle/>
          <a:p>
            <a:r>
              <a:rPr lang="en-US" sz="4000" b="1" dirty="0">
                <a:solidFill>
                  <a:srgbClr val="FF0000"/>
                </a:solidFill>
              </a:rPr>
              <a:t>DISEASE SURVEILLANCE……</a:t>
            </a:r>
            <a:endParaRPr lang="en-GB" sz="40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5E6837-8AD1-AA67-5B05-5DF99C17AF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5"/>
            <a:ext cx="10972800" cy="475615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 dirty="0"/>
              <a:t>2. </a:t>
            </a:r>
            <a:r>
              <a:rPr lang="en-US" sz="4500" b="1" dirty="0"/>
              <a:t>Integrated Disease Surveillance and Response (IDSR)</a:t>
            </a:r>
            <a:endParaRPr lang="en-GB" sz="4500" dirty="0"/>
          </a:p>
          <a:p>
            <a:pPr lvl="1"/>
            <a:r>
              <a:rPr lang="en-US" sz="3800" dirty="0"/>
              <a:t>Efforts will focus on strengthening </a:t>
            </a:r>
            <a:r>
              <a:rPr lang="en-US" sz="3800" b="1" dirty="0"/>
              <a:t>core surveillance systems and expanding early warning mechanisms</a:t>
            </a:r>
            <a:endParaRPr lang="en-GB" sz="3800" b="1" dirty="0"/>
          </a:p>
          <a:p>
            <a:pPr lvl="1"/>
            <a:r>
              <a:rPr lang="en-US" sz="3800" dirty="0"/>
              <a:t>Scale up IDSR 3rd Edition training to enhance workforce capacity across counties.</a:t>
            </a:r>
            <a:endParaRPr lang="en-GB" sz="3800" dirty="0"/>
          </a:p>
          <a:p>
            <a:pPr lvl="1"/>
            <a:r>
              <a:rPr lang="en-US" sz="3800" dirty="0"/>
              <a:t>Expand Event-Based Surveillance (EBS) to improve community-level detection and reporting.</a:t>
            </a:r>
            <a:endParaRPr lang="en-GB" sz="3800" dirty="0"/>
          </a:p>
          <a:p>
            <a:pPr lvl="1"/>
            <a:r>
              <a:rPr lang="en-US" sz="3800" dirty="0"/>
              <a:t>Strengthen digital surveillance platforms (</a:t>
            </a:r>
            <a:r>
              <a:rPr lang="en-US" sz="3800" dirty="0" err="1"/>
              <a:t>ADaM</a:t>
            </a:r>
            <a:r>
              <a:rPr lang="en-US" sz="3800" dirty="0"/>
              <a:t>, NPHIIS, M-</a:t>
            </a:r>
            <a:r>
              <a:rPr lang="en-US" sz="3800" dirty="0" err="1"/>
              <a:t>Dharura</a:t>
            </a:r>
            <a:r>
              <a:rPr lang="en-US" sz="3800" dirty="0"/>
              <a:t>, KHIS, Taifa Care) for real-time data use.</a:t>
            </a:r>
            <a:endParaRPr lang="en-GB" sz="3800" dirty="0"/>
          </a:p>
          <a:p>
            <a:pPr lvl="1"/>
            <a:r>
              <a:rPr lang="en-US" sz="3800" dirty="0"/>
              <a:t>Enhance outbreak detection and response for priority diseases including Mpox, Cholera, </a:t>
            </a:r>
            <a:r>
              <a:rPr lang="en-US" sz="3800" dirty="0" err="1"/>
              <a:t>Kalazar</a:t>
            </a:r>
            <a:r>
              <a:rPr lang="en-US" sz="3800" dirty="0"/>
              <a:t>, and Chikungunya.</a:t>
            </a:r>
          </a:p>
          <a:p>
            <a:pPr lvl="1"/>
            <a:r>
              <a:rPr lang="en-US" sz="3800" dirty="0"/>
              <a:t>Build capacity in infectious disease modelling to support forecasting and response planning.</a:t>
            </a:r>
            <a:endParaRPr lang="en-GB" sz="3800" dirty="0"/>
          </a:p>
          <a:p>
            <a:pPr lvl="1"/>
            <a:endParaRPr lang="en-GB" dirty="0"/>
          </a:p>
          <a:p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D10A93-72B2-2E2D-52DB-886CF961D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A4604-734B-4596-912C-44212A3A7D1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7639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9E0352-A6E7-3142-227F-380395D4FD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rgbClr val="FF0000"/>
                </a:solidFill>
              </a:rPr>
              <a:t>DISEASE SURVEILLANCE……</a:t>
            </a:r>
            <a:endParaRPr lang="en-GB" sz="40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06BE83-0C4F-2BB7-5FAF-C851EEDDA0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lvl="0" indent="0">
              <a:buNone/>
            </a:pPr>
            <a:r>
              <a:rPr lang="en-US" b="1" dirty="0"/>
              <a:t>3. </a:t>
            </a:r>
            <a:r>
              <a:rPr lang="en-US" sz="4100" b="1" dirty="0"/>
              <a:t>Vaccine Preventable Disease (VPD) Surveillance</a:t>
            </a:r>
            <a:endParaRPr lang="en-GB" sz="4100" dirty="0"/>
          </a:p>
          <a:p>
            <a:pPr lvl="1"/>
            <a:r>
              <a:rPr lang="en-US" sz="3600" dirty="0"/>
              <a:t>Support </a:t>
            </a:r>
            <a:r>
              <a:rPr lang="en-US" sz="3600" b="1" dirty="0"/>
              <a:t>polio eradication efforts </a:t>
            </a:r>
            <a:r>
              <a:rPr lang="en-US" sz="3600" dirty="0"/>
              <a:t>through quarterly expert reviews and implementation of transition planning. </a:t>
            </a:r>
          </a:p>
          <a:p>
            <a:pPr lvl="1"/>
            <a:r>
              <a:rPr lang="en-US" sz="3600" dirty="0"/>
              <a:t>Enhance </a:t>
            </a:r>
            <a:r>
              <a:rPr lang="en-US" sz="3600" b="1" dirty="0"/>
              <a:t>data harmonization between epidemiological and laboratory systems </a:t>
            </a:r>
            <a:r>
              <a:rPr lang="en-US" sz="3600" dirty="0"/>
              <a:t>to improve data quality and reporting timeliness.</a:t>
            </a:r>
            <a:endParaRPr lang="en-GB" sz="2300" dirty="0"/>
          </a:p>
          <a:p>
            <a:pPr lvl="1"/>
            <a:r>
              <a:rPr lang="en-US" sz="3600" dirty="0"/>
              <a:t>Conduct </a:t>
            </a:r>
            <a:r>
              <a:rPr lang="en-US" sz="3600" b="1" dirty="0"/>
              <a:t>risk assessments for measles and AFP </a:t>
            </a:r>
            <a:r>
              <a:rPr lang="en-US" sz="3600" dirty="0"/>
              <a:t>to guide targeted interventions.</a:t>
            </a:r>
            <a:endParaRPr lang="en-GB" sz="2300" dirty="0"/>
          </a:p>
          <a:p>
            <a:pPr lvl="1"/>
            <a:r>
              <a:rPr lang="en-US" sz="3600" dirty="0"/>
              <a:t>Strengthen </a:t>
            </a:r>
            <a:r>
              <a:rPr lang="en-US" sz="3600" b="1" dirty="0"/>
              <a:t>environmental surveillance systems </a:t>
            </a:r>
            <a:r>
              <a:rPr lang="en-US" sz="3600" dirty="0"/>
              <a:t>for early detection of poliovirus.</a:t>
            </a:r>
            <a:endParaRPr lang="en-GB" sz="2300" dirty="0"/>
          </a:p>
          <a:p>
            <a:pPr lvl="1"/>
            <a:r>
              <a:rPr lang="en-US" sz="3600" dirty="0"/>
              <a:t>Improve surveillance performance through </a:t>
            </a:r>
            <a:r>
              <a:rPr lang="en-US" sz="3600" b="1" dirty="0"/>
              <a:t>active case search, supervision, and data quality audits.</a:t>
            </a:r>
            <a:endParaRPr lang="en-GB" sz="2300" b="1" dirty="0"/>
          </a:p>
          <a:p>
            <a:pPr lvl="1"/>
            <a:r>
              <a:rPr lang="en-US" sz="3600" dirty="0"/>
              <a:t>Develop and submit annual reports, including ARCC documentation, to meet global reporting obligations</a:t>
            </a:r>
            <a:endParaRPr lang="en-GB" sz="3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29C728-8410-0C09-5291-BB807449A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A4604-734B-4596-912C-44212A3A7D1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3214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76B68A-BAFA-CEC1-8C47-65C9080788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solidFill>
                  <a:srgbClr val="FF0000"/>
                </a:solidFill>
              </a:rPr>
              <a:t>DISEASE SURVEILLANCE……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0AA148-127A-7DCF-DFBE-82F70A8F3B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4. </a:t>
            </a:r>
            <a:r>
              <a:rPr lang="en-US" sz="3200" b="1" dirty="0"/>
              <a:t>Risk Communication and Community Engagement (RCCE)</a:t>
            </a:r>
            <a:endParaRPr lang="en-GB" sz="3200" dirty="0"/>
          </a:p>
          <a:p>
            <a:pPr lvl="1"/>
            <a:r>
              <a:rPr lang="en-US" sz="2800" dirty="0"/>
              <a:t>RCCE activities will focus on </a:t>
            </a:r>
            <a:r>
              <a:rPr lang="en-US" sz="2800" b="1" dirty="0"/>
              <a:t>improving public trust, communication, and community participation</a:t>
            </a:r>
            <a:endParaRPr lang="en-GB" sz="2800" b="1" dirty="0"/>
          </a:p>
          <a:p>
            <a:pPr lvl="1"/>
            <a:r>
              <a:rPr lang="en-US" sz="2800" dirty="0"/>
              <a:t>Conduct </a:t>
            </a:r>
            <a:r>
              <a:rPr lang="en-US" sz="2800" b="1" dirty="0"/>
              <a:t>rapid behavioral and social assessments </a:t>
            </a:r>
            <a:r>
              <a:rPr lang="en-US" sz="2800" dirty="0"/>
              <a:t>during outbreaks to guide interventions.</a:t>
            </a:r>
            <a:endParaRPr lang="en-GB" sz="2800" dirty="0"/>
          </a:p>
          <a:p>
            <a:pPr lvl="1"/>
            <a:r>
              <a:rPr lang="en-US" sz="2800" dirty="0"/>
              <a:t>Develop and disseminate Information, Education, and Communication (IEC) materials.</a:t>
            </a:r>
            <a:endParaRPr lang="en-GB" sz="2800" dirty="0"/>
          </a:p>
          <a:p>
            <a:pPr lvl="1"/>
            <a:r>
              <a:rPr lang="en-US" sz="2800" dirty="0"/>
              <a:t>Strengthen </a:t>
            </a:r>
            <a:r>
              <a:rPr lang="en-US" sz="2800" b="1" dirty="0"/>
              <a:t>capacity to manage misinformation and infodemics.</a:t>
            </a:r>
            <a:endParaRPr lang="en-GB" sz="2800" b="1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F8585A-4F25-7AAB-40ED-92B87CDA5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A4604-734B-4596-912C-44212A3A7D1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1805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7C9FB-B152-7484-C6DD-ECF09378F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599122"/>
          </a:xfrm>
        </p:spPr>
        <p:txBody>
          <a:bodyPr>
            <a:normAutofit fontScale="90000"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DISEASE SURVEILLANCE……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1A6029-3668-8385-C7E4-48A08B5994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873760"/>
            <a:ext cx="11734800" cy="52524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b="1" dirty="0"/>
              <a:t>5</a:t>
            </a:r>
            <a:r>
              <a:rPr lang="en-GB" sz="3200" b="1" dirty="0"/>
              <a:t>. Kenya Field Epidemiology and Laboratory Training Program (FELTP)</a:t>
            </a:r>
            <a:endParaRPr lang="en-US" sz="3200" b="1" dirty="0"/>
          </a:p>
          <a:p>
            <a:pPr lvl="1"/>
            <a:r>
              <a:rPr lang="en-US" sz="2800" dirty="0"/>
              <a:t>Re-establish the </a:t>
            </a:r>
            <a:r>
              <a:rPr lang="en-US" sz="2800" b="1" dirty="0"/>
              <a:t>KFELTP Steering Committee to strengthen governance, oversight, and stakeholder coordination</a:t>
            </a:r>
            <a:r>
              <a:rPr lang="en-US" sz="2800" dirty="0"/>
              <a:t>.</a:t>
            </a:r>
            <a:endParaRPr lang="en-GB" sz="2800" dirty="0"/>
          </a:p>
          <a:p>
            <a:pPr lvl="1"/>
            <a:r>
              <a:rPr lang="en-US" sz="2800" dirty="0"/>
              <a:t>Pursue </a:t>
            </a:r>
            <a:r>
              <a:rPr lang="en-US" sz="2800" b="1" dirty="0"/>
              <a:t>re-accreditation and accreditation by Training Programs in Epidemiology and Public Health Interventions Network (TEPHINET) </a:t>
            </a:r>
            <a:r>
              <a:rPr lang="en-US" sz="2800" dirty="0"/>
              <a:t>to maintain international standards and recognition.</a:t>
            </a:r>
            <a:endParaRPr lang="en-GB" sz="2800" dirty="0"/>
          </a:p>
          <a:p>
            <a:pPr lvl="1"/>
            <a:r>
              <a:rPr lang="en-US" sz="2800" dirty="0"/>
              <a:t>Recruit and train new cohorts under Frontline, Intermediate, and Advanced FELTP levels.</a:t>
            </a:r>
            <a:endParaRPr lang="en-GB" sz="2800" dirty="0"/>
          </a:p>
          <a:p>
            <a:pPr lvl="1"/>
            <a:r>
              <a:rPr lang="en-US" sz="2800" dirty="0"/>
              <a:t>Review and modernize curricula to </a:t>
            </a:r>
            <a:r>
              <a:rPr lang="en-US" sz="2800" b="1" dirty="0"/>
              <a:t>include One Health, genomics, digital surveillance, AI, and emerging threats</a:t>
            </a:r>
            <a:r>
              <a:rPr lang="en-US" sz="2800" dirty="0"/>
              <a:t>.</a:t>
            </a:r>
            <a:endParaRPr lang="en-GB" sz="2800" dirty="0"/>
          </a:p>
          <a:p>
            <a:pPr marL="342900" lvl="1" indent="0">
              <a:buNone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1BC808-2A9D-9499-F550-93077A1BB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A4604-734B-4596-912C-44212A3A7D1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894414"/>
      </p:ext>
    </p:extLst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heme3" id="{F69428E0-BC54-4F48-8292-D9229E7DA5E1}" vid="{7B9911C8-6AA0-429D-B6CB-207C05CC8B2D}"/>
    </a:ext>
  </a:extLst>
</a:theme>
</file>

<file path=ppt/theme/theme2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1_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heme3" id="{F69428E0-BC54-4F48-8292-D9229E7DA5E1}" vid="{7B9911C8-6AA0-429D-B6CB-207C05CC8B2D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 for DHPT Presentations</Template>
  <TotalTime>10340</TotalTime>
  <Words>2781</Words>
  <Application>Microsoft Office PowerPoint</Application>
  <PresentationFormat>Widescreen</PresentationFormat>
  <Paragraphs>357</Paragraphs>
  <Slides>39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39</vt:i4>
      </vt:variant>
    </vt:vector>
  </HeadingPairs>
  <TitlesOfParts>
    <vt:vector size="51" baseType="lpstr">
      <vt:lpstr>Algerian</vt:lpstr>
      <vt:lpstr>Arial</vt:lpstr>
      <vt:lpstr>Arial Black</vt:lpstr>
      <vt:lpstr>Arial Narrow</vt:lpstr>
      <vt:lpstr>Calibri</vt:lpstr>
      <vt:lpstr>Franklin Gothic Heavy</vt:lpstr>
      <vt:lpstr>Helvetica</vt:lpstr>
      <vt:lpstr>Times New Roman</vt:lpstr>
      <vt:lpstr>Theme3</vt:lpstr>
      <vt:lpstr>9_Office Theme</vt:lpstr>
      <vt:lpstr>10_Office Theme</vt:lpstr>
      <vt:lpstr>1_Theme3</vt:lpstr>
      <vt:lpstr>PowerPoint Presentation</vt:lpstr>
      <vt:lpstr>MANDATE &amp; FUNCTIONS OF THE DIRECTORATE</vt:lpstr>
      <vt:lpstr>DIVISIONS </vt:lpstr>
      <vt:lpstr>PowerPoint Presentation</vt:lpstr>
      <vt:lpstr>1. DIVISION OF DISEASE SURVEILLANCE &amp; RESPONSE </vt:lpstr>
      <vt:lpstr>DISEASE SURVEILLANCE……</vt:lpstr>
      <vt:lpstr>DISEASE SURVEILLANCE……</vt:lpstr>
      <vt:lpstr>DISEASE SURVEILLANCE……</vt:lpstr>
      <vt:lpstr>DISEASE SURVEILLANCE……</vt:lpstr>
      <vt:lpstr>2. DIVISION OF ENVIRONMENTAL HEALTH &amp; SANITATION</vt:lpstr>
      <vt:lpstr>ENVIRONMENTAL HEALTH &amp; SANITATION…</vt:lpstr>
      <vt:lpstr>3. DIVISION OF PORT HEALTH SERVICES</vt:lpstr>
      <vt:lpstr>PORT HEALTH SERVICES…</vt:lpstr>
      <vt:lpstr>PORT HEALTH SERVICES…</vt:lpstr>
      <vt:lpstr>PORT HEALTH SERVICES…</vt:lpstr>
      <vt:lpstr>PORT HEALTH SERVICES…</vt:lpstr>
      <vt:lpstr>4. DIVISION OF NATIONAL PUBLIC HEALTH LABORATORY SERVICES</vt:lpstr>
      <vt:lpstr>NATIONAL PUBLIC HEALTH LABORATORY SERVICES…</vt:lpstr>
      <vt:lpstr>NATIONAL PUBLIC HEALTH LABORATORY SERVICES…</vt:lpstr>
      <vt:lpstr>5. DIVISION OF NATION EMERGENCY PREPAREDNESS &amp; DISASTER RESPONSE </vt:lpstr>
      <vt:lpstr>EPUKA UCHAFU, AFYA NYUMBANI</vt:lpstr>
      <vt:lpstr>Executive Summary: The Case for Action</vt:lpstr>
      <vt:lpstr>The Silent Crisis</vt:lpstr>
      <vt:lpstr>The Three Strategic Pillars of EUAN</vt:lpstr>
      <vt:lpstr>Momentum is Building: 14 Counties Activated</vt:lpstr>
      <vt:lpstr>Challenges and Strategic Gaps</vt:lpstr>
      <vt:lpstr>Roadmap to Sustainability</vt:lpstr>
      <vt:lpstr>A Cleaner Kenya Starts With You</vt:lpstr>
      <vt:lpstr>Our Shared Commitment</vt:lpstr>
      <vt:lpstr>PowerPoint Presentation</vt:lpstr>
      <vt:lpstr>Kenya Public Health International Conference 2026  (KEPHIC-2026)</vt:lpstr>
      <vt:lpstr>KEPHIC-Theme</vt:lpstr>
      <vt:lpstr>KEPHIC-Key Focus Areas</vt:lpstr>
      <vt:lpstr>KEPHIC-Objectives</vt:lpstr>
      <vt:lpstr>KEPHIC-Participation </vt:lpstr>
      <vt:lpstr>KEPHIC-Expected Outcomes </vt:lpstr>
      <vt:lpstr>KEPHIC-Strategic Significance</vt:lpstr>
      <vt:lpstr>KEY ASKS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NATIONAL QUANTIFICATION REPORT FOR HEALTH PRODUCTS AND TECHNOLOGIES FY 2021/22 to FY 2023/24</dc:title>
  <dc:creator>VM</dc:creator>
  <cp:lastModifiedBy>Stephen Muleshe</cp:lastModifiedBy>
  <cp:revision>218</cp:revision>
  <dcterms:created xsi:type="dcterms:W3CDTF">2022-03-10T17:16:15Z</dcterms:created>
  <dcterms:modified xsi:type="dcterms:W3CDTF">2026-04-22T05:09:55Z</dcterms:modified>
</cp:coreProperties>
</file>