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21"/>
  </p:notesMasterIdLst>
  <p:sldIdLst>
    <p:sldId id="6175" r:id="rId3"/>
    <p:sldId id="4321" r:id="rId4"/>
    <p:sldId id="4223" r:id="rId5"/>
    <p:sldId id="256" r:id="rId6"/>
    <p:sldId id="271" r:id="rId7"/>
    <p:sldId id="257" r:id="rId8"/>
    <p:sldId id="258" r:id="rId9"/>
    <p:sldId id="260" r:id="rId10"/>
    <p:sldId id="261" r:id="rId11"/>
    <p:sldId id="262" r:id="rId12"/>
    <p:sldId id="263" r:id="rId13"/>
    <p:sldId id="264" r:id="rId14"/>
    <p:sldId id="265" r:id="rId15"/>
    <p:sldId id="266" r:id="rId16"/>
    <p:sldId id="267" r:id="rId17"/>
    <p:sldId id="268" r:id="rId18"/>
    <p:sldId id="269" r:id="rId19"/>
    <p:sldId id="270" r:id="rId20"/>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3"/>
  </p:normalViewPr>
  <p:slideViewPr>
    <p:cSldViewPr snapToGrid="0">
      <p:cViewPr varScale="1">
        <p:scale>
          <a:sx n="107" d="100"/>
          <a:sy n="107" d="100"/>
        </p:scale>
        <p:origin x="7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29C89-D719-4582-AF2E-3B229984F688}" type="datetimeFigureOut">
              <a:rPr lang="en-KE" smtClean="0"/>
              <a:t>05/08/2024</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A5A83-43DB-4E0B-B319-FFDF7C84EC64}" type="slidenum">
              <a:rPr lang="en-KE" smtClean="0"/>
              <a:t>‹#›</a:t>
            </a:fld>
            <a:endParaRPr lang="en-KE"/>
          </a:p>
        </p:txBody>
      </p:sp>
    </p:spTree>
    <p:extLst>
      <p:ext uri="{BB962C8B-B14F-4D97-AF65-F5344CB8AC3E}">
        <p14:creationId xmlns:p14="http://schemas.microsoft.com/office/powerpoint/2010/main" val="3285152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E3F3B-77AC-4E89-A935-E20DAC75A3EE}" type="slidenum">
              <a:rPr kumimoji="0" lang="en-K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K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301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C9A4-AB2E-14AB-738E-6529CFB015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KE"/>
          </a:p>
        </p:txBody>
      </p:sp>
      <p:sp>
        <p:nvSpPr>
          <p:cNvPr id="3" name="Subtitle 2">
            <a:extLst>
              <a:ext uri="{FF2B5EF4-FFF2-40B4-BE49-F238E27FC236}">
                <a16:creationId xmlns:a16="http://schemas.microsoft.com/office/drawing/2014/main" id="{030AD6B7-C904-83C2-5721-10FB44BD7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KE"/>
          </a:p>
        </p:txBody>
      </p:sp>
      <p:sp>
        <p:nvSpPr>
          <p:cNvPr id="4" name="Date Placeholder 3">
            <a:extLst>
              <a:ext uri="{FF2B5EF4-FFF2-40B4-BE49-F238E27FC236}">
                <a16:creationId xmlns:a16="http://schemas.microsoft.com/office/drawing/2014/main" id="{84109093-A128-E8ED-35B3-4E452A494D1D}"/>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5" name="Footer Placeholder 4">
            <a:extLst>
              <a:ext uri="{FF2B5EF4-FFF2-40B4-BE49-F238E27FC236}">
                <a16:creationId xmlns:a16="http://schemas.microsoft.com/office/drawing/2014/main" id="{41EB571B-40E9-CBD1-303C-DA5331244D8D}"/>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AB0EFEE-193F-52A0-7297-79B604C686E5}"/>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152298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EEBB-8C36-9793-087F-45BB1C23C410}"/>
              </a:ext>
            </a:extLst>
          </p:cNvPr>
          <p:cNvSpPr>
            <a:spLocks noGrp="1"/>
          </p:cNvSpPr>
          <p:nvPr>
            <p:ph type="title"/>
          </p:nvPr>
        </p:nvSpPr>
        <p:spPr/>
        <p:txBody>
          <a:bodyPr/>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FB831D8C-6355-5EDE-A3FB-721A61583C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BF11571B-AED3-1A92-292E-1B43D280E4DD}"/>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5" name="Footer Placeholder 4">
            <a:extLst>
              <a:ext uri="{FF2B5EF4-FFF2-40B4-BE49-F238E27FC236}">
                <a16:creationId xmlns:a16="http://schemas.microsoft.com/office/drawing/2014/main" id="{1D664856-5D3A-70AA-B45C-9E735D955028}"/>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41551949-F2BE-4675-F335-B70CE2BF3051}"/>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205964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5D23BE-87D4-09D2-03FA-2162FD1F6D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7C362909-B2DD-85A1-5DE4-9EF3F689F4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FB42FF36-3704-D65D-1C6E-6BA1279F238C}"/>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5" name="Footer Placeholder 4">
            <a:extLst>
              <a:ext uri="{FF2B5EF4-FFF2-40B4-BE49-F238E27FC236}">
                <a16:creationId xmlns:a16="http://schemas.microsoft.com/office/drawing/2014/main" id="{C56EC33A-5B55-3C3E-15B6-BF14FF4E43E1}"/>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ACC326E2-E0CB-C9D5-6413-FC461C62182C}"/>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2047094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5759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666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2093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8836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8536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7476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90604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342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14B2-F505-81DE-0446-FCE39D79F65E}"/>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D67697FE-23AA-A5E0-0E4C-F39DC0C619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E795F407-18C5-AA94-A1DA-150CCDE12E78}"/>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5" name="Footer Placeholder 4">
            <a:extLst>
              <a:ext uri="{FF2B5EF4-FFF2-40B4-BE49-F238E27FC236}">
                <a16:creationId xmlns:a16="http://schemas.microsoft.com/office/drawing/2014/main" id="{9BED798B-B29D-154F-DE9F-4D765DF024FF}"/>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F259D73-4832-088B-A868-E94A5BF3FB22}"/>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4063568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1701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22792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928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BEB7-C660-CA76-2866-D816E45A9F7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KE"/>
          </a:p>
        </p:txBody>
      </p:sp>
      <p:sp>
        <p:nvSpPr>
          <p:cNvPr id="3" name="Text Placeholder 2">
            <a:extLst>
              <a:ext uri="{FF2B5EF4-FFF2-40B4-BE49-F238E27FC236}">
                <a16:creationId xmlns:a16="http://schemas.microsoft.com/office/drawing/2014/main" id="{7097584E-817D-5986-6C43-0006324586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97B8D2-272B-ED2A-4A98-22E7E359DE35}"/>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5" name="Footer Placeholder 4">
            <a:extLst>
              <a:ext uri="{FF2B5EF4-FFF2-40B4-BE49-F238E27FC236}">
                <a16:creationId xmlns:a16="http://schemas.microsoft.com/office/drawing/2014/main" id="{A873AB49-F6E3-5465-594D-0FCCE1C8D142}"/>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AF272E9E-8EC2-42C2-6895-D86A4B5FBB8F}"/>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125208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39C8-41D8-4CBB-4FC1-C7AAB291F155}"/>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881DE054-F8A3-038D-AF0B-8F42837F0B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Content Placeholder 3">
            <a:extLst>
              <a:ext uri="{FF2B5EF4-FFF2-40B4-BE49-F238E27FC236}">
                <a16:creationId xmlns:a16="http://schemas.microsoft.com/office/drawing/2014/main" id="{45E045BF-6895-60A0-21A0-A6ECC2C5208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Date Placeholder 4">
            <a:extLst>
              <a:ext uri="{FF2B5EF4-FFF2-40B4-BE49-F238E27FC236}">
                <a16:creationId xmlns:a16="http://schemas.microsoft.com/office/drawing/2014/main" id="{2032E323-6099-EE96-44A9-3A076427CDBA}"/>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6" name="Footer Placeholder 5">
            <a:extLst>
              <a:ext uri="{FF2B5EF4-FFF2-40B4-BE49-F238E27FC236}">
                <a16:creationId xmlns:a16="http://schemas.microsoft.com/office/drawing/2014/main" id="{39B788BB-0FC2-CC84-7465-77129DDF73B1}"/>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225E48B1-C1DE-E8FA-7E7A-600E1B7ED5CE}"/>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52685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497F-2B96-637E-1BE7-33B41770ED8C}"/>
              </a:ext>
            </a:extLst>
          </p:cNvPr>
          <p:cNvSpPr>
            <a:spLocks noGrp="1"/>
          </p:cNvSpPr>
          <p:nvPr>
            <p:ph type="title"/>
          </p:nvPr>
        </p:nvSpPr>
        <p:spPr>
          <a:xfrm>
            <a:off x="839788" y="365125"/>
            <a:ext cx="10515600" cy="1325563"/>
          </a:xfrm>
        </p:spPr>
        <p:txBody>
          <a:bodyPr/>
          <a:lstStyle/>
          <a:p>
            <a:r>
              <a:rPr lang="en-GB"/>
              <a:t>Click to edit Master title style</a:t>
            </a:r>
            <a:endParaRPr lang="en-KE"/>
          </a:p>
        </p:txBody>
      </p:sp>
      <p:sp>
        <p:nvSpPr>
          <p:cNvPr id="3" name="Text Placeholder 2">
            <a:extLst>
              <a:ext uri="{FF2B5EF4-FFF2-40B4-BE49-F238E27FC236}">
                <a16:creationId xmlns:a16="http://schemas.microsoft.com/office/drawing/2014/main" id="{39F7A9A6-21DC-A4BF-CFDA-58888B85E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AF4843-7981-8222-54F8-77A00B65A17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Text Placeholder 4">
            <a:extLst>
              <a:ext uri="{FF2B5EF4-FFF2-40B4-BE49-F238E27FC236}">
                <a16:creationId xmlns:a16="http://schemas.microsoft.com/office/drawing/2014/main" id="{8F2F2080-C49A-8B40-D14D-5AA51DBBCE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9389CF-C9F3-D993-9169-E8C0004F78B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7" name="Date Placeholder 6">
            <a:extLst>
              <a:ext uri="{FF2B5EF4-FFF2-40B4-BE49-F238E27FC236}">
                <a16:creationId xmlns:a16="http://schemas.microsoft.com/office/drawing/2014/main" id="{2CCA588A-B198-FF18-230B-8ADA8CC4BD95}"/>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8" name="Footer Placeholder 7">
            <a:extLst>
              <a:ext uri="{FF2B5EF4-FFF2-40B4-BE49-F238E27FC236}">
                <a16:creationId xmlns:a16="http://schemas.microsoft.com/office/drawing/2014/main" id="{07C76F31-8F3A-9349-EDFB-F38146CB5232}"/>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9FCAA34E-2F0F-9C89-34ED-48FCF9817A0B}"/>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58269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F604-059C-7596-8C4F-62CEECAD18F5}"/>
              </a:ext>
            </a:extLst>
          </p:cNvPr>
          <p:cNvSpPr>
            <a:spLocks noGrp="1"/>
          </p:cNvSpPr>
          <p:nvPr>
            <p:ph type="title"/>
          </p:nvPr>
        </p:nvSpPr>
        <p:spPr/>
        <p:txBody>
          <a:bodyPr/>
          <a:lstStyle/>
          <a:p>
            <a:r>
              <a:rPr lang="en-GB"/>
              <a:t>Click to edit Master title style</a:t>
            </a:r>
            <a:endParaRPr lang="en-KE"/>
          </a:p>
        </p:txBody>
      </p:sp>
      <p:sp>
        <p:nvSpPr>
          <p:cNvPr id="3" name="Date Placeholder 2">
            <a:extLst>
              <a:ext uri="{FF2B5EF4-FFF2-40B4-BE49-F238E27FC236}">
                <a16:creationId xmlns:a16="http://schemas.microsoft.com/office/drawing/2014/main" id="{BD96A7B1-3778-9D57-8771-3729CD8E64CA}"/>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4" name="Footer Placeholder 3">
            <a:extLst>
              <a:ext uri="{FF2B5EF4-FFF2-40B4-BE49-F238E27FC236}">
                <a16:creationId xmlns:a16="http://schemas.microsoft.com/office/drawing/2014/main" id="{72A5D0BA-FDDE-AA25-42D6-A0AF219A6F66}"/>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64930ACC-59A1-B87F-268D-B394DAF7B431}"/>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255346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017DF-AFB0-4F62-2AB9-45BD1E54B5F8}"/>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3" name="Footer Placeholder 2">
            <a:extLst>
              <a:ext uri="{FF2B5EF4-FFF2-40B4-BE49-F238E27FC236}">
                <a16:creationId xmlns:a16="http://schemas.microsoft.com/office/drawing/2014/main" id="{408EC209-D78D-84C7-D76C-742D16DB3064}"/>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AFB4E31D-7622-5875-FAE3-5966D227408C}"/>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37109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5E76-6328-5D7F-B98F-756EE33B34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Content Placeholder 2">
            <a:extLst>
              <a:ext uri="{FF2B5EF4-FFF2-40B4-BE49-F238E27FC236}">
                <a16:creationId xmlns:a16="http://schemas.microsoft.com/office/drawing/2014/main" id="{D486EB13-C5AC-5B72-17A0-568FD9602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Text Placeholder 3">
            <a:extLst>
              <a:ext uri="{FF2B5EF4-FFF2-40B4-BE49-F238E27FC236}">
                <a16:creationId xmlns:a16="http://schemas.microsoft.com/office/drawing/2014/main" id="{F8EA1875-F9D4-EC34-4D47-D496D250D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52ECEA-C55C-2CF7-CCC8-BA853ED9A088}"/>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6" name="Footer Placeholder 5">
            <a:extLst>
              <a:ext uri="{FF2B5EF4-FFF2-40B4-BE49-F238E27FC236}">
                <a16:creationId xmlns:a16="http://schemas.microsoft.com/office/drawing/2014/main" id="{A8707F5B-8AA6-A967-F27A-C406964C9407}"/>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57980C44-282B-6BF7-2302-F94256F5C8A4}"/>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2449974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DF0E-F83C-9273-2300-A1344F5CFD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Picture Placeholder 2">
            <a:extLst>
              <a:ext uri="{FF2B5EF4-FFF2-40B4-BE49-F238E27FC236}">
                <a16:creationId xmlns:a16="http://schemas.microsoft.com/office/drawing/2014/main" id="{94FB5016-51C6-4DDF-E45C-225159272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AD08FA8F-3C2D-6F44-CA72-04CD3507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563D5D-DF87-B0CA-EB22-89DBFD30D113}"/>
              </a:ext>
            </a:extLst>
          </p:cNvPr>
          <p:cNvSpPr>
            <a:spLocks noGrp="1"/>
          </p:cNvSpPr>
          <p:nvPr>
            <p:ph type="dt" sz="half" idx="10"/>
          </p:nvPr>
        </p:nvSpPr>
        <p:spPr/>
        <p:txBody>
          <a:bodyPr/>
          <a:lstStyle/>
          <a:p>
            <a:fld id="{DF46F4C4-BA86-5E49-A703-156E0D8295D4}" type="datetimeFigureOut">
              <a:rPr lang="en-KE" smtClean="0"/>
              <a:t>05/08/2024</a:t>
            </a:fld>
            <a:endParaRPr lang="en-KE"/>
          </a:p>
        </p:txBody>
      </p:sp>
      <p:sp>
        <p:nvSpPr>
          <p:cNvPr id="6" name="Footer Placeholder 5">
            <a:extLst>
              <a:ext uri="{FF2B5EF4-FFF2-40B4-BE49-F238E27FC236}">
                <a16:creationId xmlns:a16="http://schemas.microsoft.com/office/drawing/2014/main" id="{14485814-9466-20FE-62F4-DB83A75A07DB}"/>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CB600EDA-F7DB-8639-2A7A-E106898E8EDF}"/>
              </a:ext>
            </a:extLst>
          </p:cNvPr>
          <p:cNvSpPr>
            <a:spLocks noGrp="1"/>
          </p:cNvSpPr>
          <p:nvPr>
            <p:ph type="sldNum" sz="quarter" idx="12"/>
          </p:nvPr>
        </p:nvSpPr>
        <p:spPr/>
        <p:txBody>
          <a:bodyPr/>
          <a:lstStyle/>
          <a:p>
            <a:fld id="{12E980D3-FEF0-F941-9508-FA06326FA831}" type="slidenum">
              <a:rPr lang="en-KE" smtClean="0"/>
              <a:t>‹#›</a:t>
            </a:fld>
            <a:endParaRPr lang="en-KE"/>
          </a:p>
        </p:txBody>
      </p:sp>
    </p:spTree>
    <p:extLst>
      <p:ext uri="{BB962C8B-B14F-4D97-AF65-F5344CB8AC3E}">
        <p14:creationId xmlns:p14="http://schemas.microsoft.com/office/powerpoint/2010/main" val="239880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3E18E-B2E3-ACCA-F44B-FC6FA9C36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KE"/>
          </a:p>
        </p:txBody>
      </p:sp>
      <p:sp>
        <p:nvSpPr>
          <p:cNvPr id="3" name="Text Placeholder 2">
            <a:extLst>
              <a:ext uri="{FF2B5EF4-FFF2-40B4-BE49-F238E27FC236}">
                <a16:creationId xmlns:a16="http://schemas.microsoft.com/office/drawing/2014/main" id="{A3DB2606-CE98-1B14-48EB-F49F37DED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5A70794C-50BB-3A82-D416-8B1F02104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46F4C4-BA86-5E49-A703-156E0D8295D4}" type="datetimeFigureOut">
              <a:rPr lang="en-KE" smtClean="0"/>
              <a:t>05/08/2024</a:t>
            </a:fld>
            <a:endParaRPr lang="en-KE"/>
          </a:p>
        </p:txBody>
      </p:sp>
      <p:sp>
        <p:nvSpPr>
          <p:cNvPr id="5" name="Footer Placeholder 4">
            <a:extLst>
              <a:ext uri="{FF2B5EF4-FFF2-40B4-BE49-F238E27FC236}">
                <a16:creationId xmlns:a16="http://schemas.microsoft.com/office/drawing/2014/main" id="{01997475-250B-9383-2C7F-1161250D52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KE"/>
          </a:p>
        </p:txBody>
      </p:sp>
      <p:sp>
        <p:nvSpPr>
          <p:cNvPr id="6" name="Slide Number Placeholder 5">
            <a:extLst>
              <a:ext uri="{FF2B5EF4-FFF2-40B4-BE49-F238E27FC236}">
                <a16:creationId xmlns:a16="http://schemas.microsoft.com/office/drawing/2014/main" id="{7EBCCA3F-963E-5E61-F98F-702496E43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E980D3-FEF0-F941-9508-FA06326FA831}" type="slidenum">
              <a:rPr lang="en-KE" smtClean="0"/>
              <a:t>‹#›</a:t>
            </a:fld>
            <a:endParaRPr lang="en-KE"/>
          </a:p>
        </p:txBody>
      </p:sp>
    </p:spTree>
    <p:extLst>
      <p:ext uri="{BB962C8B-B14F-4D97-AF65-F5344CB8AC3E}">
        <p14:creationId xmlns:p14="http://schemas.microsoft.com/office/powerpoint/2010/main" val="3809892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180166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image" Target="../media/image3.png"/><Relationship Id="rId5" Type="http://schemas.openxmlformats.org/officeDocument/2006/relationships/tags" Target="../tags/tag5.xml"/><Relationship Id="rId61" Type="http://schemas.openxmlformats.org/officeDocument/2006/relationships/image" Target="../media/image5.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slideLayout" Target="../slideLayouts/slideLayout13.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image" Target="../media/image4.png"/><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microsoft.com/office/2007/relationships/hdphoto" Target="../media/hdphoto2.wdp"/><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image" Target="../media/image2.pn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microsoft.com/office/2007/relationships/hdphoto" Target="../media/hdphoto1.wdp"/><Relationship Id="rId4" Type="http://schemas.openxmlformats.org/officeDocument/2006/relationships/tags" Target="../tags/tag4.xml"/><Relationship Id="rId9" Type="http://schemas.openxmlformats.org/officeDocument/2006/relationships/tags" Target="../tags/tag9.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58.xml"/><Relationship Id="rId7" Type="http://schemas.openxmlformats.org/officeDocument/2006/relationships/slideLayout" Target="../slideLayouts/slideLayout13.xml"/><Relationship Id="rId12" Type="http://schemas.openxmlformats.org/officeDocument/2006/relationships/image" Target="../media/image9.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8.png"/><Relationship Id="rId5" Type="http://schemas.openxmlformats.org/officeDocument/2006/relationships/tags" Target="../tags/tag60.xml"/><Relationship Id="rId10" Type="http://schemas.openxmlformats.org/officeDocument/2006/relationships/image" Target="../media/image7.png"/><Relationship Id="rId4" Type="http://schemas.openxmlformats.org/officeDocument/2006/relationships/tags" Target="../tags/tag59.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ACCF2-8223-7F8D-FE52-5DB9147169A8}"/>
              </a:ext>
            </a:extLst>
          </p:cNvPr>
          <p:cNvPicPr>
            <a:picLocks noChangeAspect="1"/>
          </p:cNvPicPr>
          <p:nvPr/>
        </p:nvPicPr>
        <p:blipFill rotWithShape="1">
          <a:blip r:embed="rId2"/>
          <a:srcRect l="2" t="12278" r="23578" b="9199"/>
          <a:stretch/>
        </p:blipFill>
        <p:spPr>
          <a:xfrm>
            <a:off x="-1" y="-36000"/>
            <a:ext cx="12192001" cy="6948000"/>
          </a:xfrm>
          <a:prstGeom prst="rect">
            <a:avLst/>
          </a:prstGeom>
        </p:spPr>
      </p:pic>
    </p:spTree>
    <p:extLst>
      <p:ext uri="{BB962C8B-B14F-4D97-AF65-F5344CB8AC3E}">
        <p14:creationId xmlns:p14="http://schemas.microsoft.com/office/powerpoint/2010/main" val="3062340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396320"/>
            <a:ext cx="9429757" cy="1384995"/>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1:</a:t>
            </a:r>
            <a:r>
              <a:rPr lang="en-GB" sz="2800" b="1" dirty="0">
                <a:solidFill>
                  <a:srgbClr val="CD1619"/>
                </a:solidFill>
                <a:effectLst/>
                <a:latin typeface="Calibri" panose="020F0502020204030204" pitchFamily="34" charset="0"/>
              </a:rPr>
              <a:t> Apply a Precision and Differentiated Prevention Approach Based on Current Evidence, Geographic Prioritisation, Subpopulation Groups, and Epidemic Typology</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881071"/>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62D7162-0335-BB4A-1ED8-E5D5F9CC070F}"/>
              </a:ext>
            </a:extLst>
          </p:cNvPr>
          <p:cNvPicPr>
            <a:picLocks noChangeAspect="1"/>
          </p:cNvPicPr>
          <p:nvPr/>
        </p:nvPicPr>
        <p:blipFill>
          <a:blip r:embed="rId2"/>
          <a:stretch>
            <a:fillRect/>
          </a:stretch>
        </p:blipFill>
        <p:spPr>
          <a:xfrm>
            <a:off x="558491" y="522171"/>
            <a:ext cx="1358900" cy="1358900"/>
          </a:xfrm>
          <a:prstGeom prst="rect">
            <a:avLst/>
          </a:prstGeom>
        </p:spPr>
      </p:pic>
      <p:sp>
        <p:nvSpPr>
          <p:cNvPr id="11" name="TextBox 10">
            <a:extLst>
              <a:ext uri="{FF2B5EF4-FFF2-40B4-BE49-F238E27FC236}">
                <a16:creationId xmlns:a16="http://schemas.microsoft.com/office/drawing/2014/main" id="{0132EACF-8C8F-D80D-752D-D9B57C4831AF}"/>
              </a:ext>
            </a:extLst>
          </p:cNvPr>
          <p:cNvSpPr txBox="1"/>
          <p:nvPr/>
        </p:nvSpPr>
        <p:spPr>
          <a:xfrm>
            <a:off x="2171694" y="2557463"/>
            <a:ext cx="3343276" cy="3170099"/>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effectLst/>
                <a:latin typeface="Calibri" panose="020F0502020204030204" pitchFamily="34" charset="0"/>
              </a:rPr>
              <a:t>Prioritisation of the counties by potential for impact on HIV incidence</a:t>
            </a:r>
          </a:p>
          <a:p>
            <a:pPr marL="342900" indent="-342900">
              <a:spcAft>
                <a:spcPts val="1200"/>
              </a:spcAft>
              <a:buFont typeface="Wingdings" pitchFamily="2" charset="2"/>
              <a:buChar char="§"/>
            </a:pPr>
            <a:r>
              <a:rPr lang="en-GB" sz="2000" dirty="0">
                <a:effectLst/>
                <a:latin typeface="Calibri" panose="020F0502020204030204" pitchFamily="34" charset="0"/>
              </a:rPr>
              <a:t>Prioritisation of populations based on vulnerability and risk  </a:t>
            </a:r>
          </a:p>
          <a:p>
            <a:pPr marL="342900" indent="-342900">
              <a:spcAft>
                <a:spcPts val="1200"/>
              </a:spcAft>
              <a:buFont typeface="Wingdings" pitchFamily="2" charset="2"/>
              <a:buChar char="§"/>
            </a:pPr>
            <a:r>
              <a:rPr lang="en-GB" sz="2000" dirty="0">
                <a:effectLst/>
                <a:latin typeface="Calibri" panose="020F0502020204030204" pitchFamily="34" charset="0"/>
              </a:rPr>
              <a:t>Prioritisation of populations based on epidemic typology </a:t>
            </a:r>
          </a:p>
        </p:txBody>
      </p:sp>
      <p:pic>
        <p:nvPicPr>
          <p:cNvPr id="12" name="Picture 11">
            <a:extLst>
              <a:ext uri="{FF2B5EF4-FFF2-40B4-BE49-F238E27FC236}">
                <a16:creationId xmlns:a16="http://schemas.microsoft.com/office/drawing/2014/main" id="{675AE920-E073-6361-F593-45BB9F68B5CF}"/>
              </a:ext>
            </a:extLst>
          </p:cNvPr>
          <p:cNvPicPr>
            <a:picLocks noChangeAspect="1"/>
          </p:cNvPicPr>
          <p:nvPr/>
        </p:nvPicPr>
        <p:blipFill>
          <a:blip r:embed="rId3"/>
          <a:stretch>
            <a:fillRect/>
          </a:stretch>
        </p:blipFill>
        <p:spPr>
          <a:xfrm>
            <a:off x="6046787" y="2457451"/>
            <a:ext cx="5689600" cy="3721100"/>
          </a:xfrm>
          <a:prstGeom prst="rect">
            <a:avLst/>
          </a:prstGeom>
        </p:spPr>
      </p:pic>
    </p:spTree>
    <p:extLst>
      <p:ext uri="{BB962C8B-B14F-4D97-AF65-F5344CB8AC3E}">
        <p14:creationId xmlns:p14="http://schemas.microsoft.com/office/powerpoint/2010/main" val="1197767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396320"/>
            <a:ext cx="9429757" cy="1384995"/>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2:</a:t>
            </a:r>
            <a:r>
              <a:rPr lang="en-GB" sz="2800" b="1" dirty="0">
                <a:solidFill>
                  <a:srgbClr val="CD1619"/>
                </a:solidFill>
                <a:effectLst/>
                <a:latin typeface="Calibri" panose="020F0502020204030204" pitchFamily="34" charset="0"/>
              </a:rPr>
              <a:t> Scale Up Provision of Effective Comprehensive Combination Prevention Interventions, Tailored To Meet the Specific Needs and Contexts of Subpopulations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881071"/>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71694" y="2052268"/>
            <a:ext cx="2743206" cy="707886"/>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latin typeface="Calibri" panose="020F0502020204030204" pitchFamily="34" charset="0"/>
              </a:rPr>
              <a:t>Combination prevention package</a:t>
            </a:r>
          </a:p>
        </p:txBody>
      </p:sp>
      <p:pic>
        <p:nvPicPr>
          <p:cNvPr id="2" name="Picture 1">
            <a:extLst>
              <a:ext uri="{FF2B5EF4-FFF2-40B4-BE49-F238E27FC236}">
                <a16:creationId xmlns:a16="http://schemas.microsoft.com/office/drawing/2014/main" id="{AC6501B7-64BE-7568-2E93-3CE39E8B1ACF}"/>
              </a:ext>
            </a:extLst>
          </p:cNvPr>
          <p:cNvPicPr>
            <a:picLocks noChangeAspect="1"/>
          </p:cNvPicPr>
          <p:nvPr/>
        </p:nvPicPr>
        <p:blipFill>
          <a:blip r:embed="rId2"/>
          <a:stretch>
            <a:fillRect/>
          </a:stretch>
        </p:blipFill>
        <p:spPr>
          <a:xfrm>
            <a:off x="544512" y="522171"/>
            <a:ext cx="1358900" cy="1358900"/>
          </a:xfrm>
          <a:prstGeom prst="rect">
            <a:avLst/>
          </a:prstGeom>
        </p:spPr>
      </p:pic>
      <p:pic>
        <p:nvPicPr>
          <p:cNvPr id="3" name="Picture 2">
            <a:extLst>
              <a:ext uri="{FF2B5EF4-FFF2-40B4-BE49-F238E27FC236}">
                <a16:creationId xmlns:a16="http://schemas.microsoft.com/office/drawing/2014/main" id="{E2B9E7BF-ADDA-2AEE-6C4F-DDF6B9C3D3D2}"/>
              </a:ext>
            </a:extLst>
          </p:cNvPr>
          <p:cNvPicPr>
            <a:picLocks noChangeAspect="1"/>
          </p:cNvPicPr>
          <p:nvPr/>
        </p:nvPicPr>
        <p:blipFill>
          <a:blip r:embed="rId3"/>
          <a:stretch>
            <a:fillRect/>
          </a:stretch>
        </p:blipFill>
        <p:spPr>
          <a:xfrm>
            <a:off x="5122863" y="2080843"/>
            <a:ext cx="6604000" cy="4889500"/>
          </a:xfrm>
          <a:prstGeom prst="rect">
            <a:avLst/>
          </a:prstGeom>
        </p:spPr>
      </p:pic>
      <p:pic>
        <p:nvPicPr>
          <p:cNvPr id="6" name="Picture 5">
            <a:extLst>
              <a:ext uri="{FF2B5EF4-FFF2-40B4-BE49-F238E27FC236}">
                <a16:creationId xmlns:a16="http://schemas.microsoft.com/office/drawing/2014/main" id="{9C3DF744-1F1D-4339-05C7-89A584729B70}"/>
              </a:ext>
            </a:extLst>
          </p:cNvPr>
          <p:cNvPicPr>
            <a:picLocks noChangeAspect="1"/>
          </p:cNvPicPr>
          <p:nvPr/>
        </p:nvPicPr>
        <p:blipFill>
          <a:blip r:embed="rId4"/>
          <a:stretch>
            <a:fillRect/>
          </a:stretch>
        </p:blipFill>
        <p:spPr>
          <a:xfrm>
            <a:off x="2262982" y="2890900"/>
            <a:ext cx="2755900" cy="2705100"/>
          </a:xfrm>
          <a:prstGeom prst="rect">
            <a:avLst/>
          </a:prstGeom>
        </p:spPr>
      </p:pic>
    </p:spTree>
    <p:extLst>
      <p:ext uri="{BB962C8B-B14F-4D97-AF65-F5344CB8AC3E}">
        <p14:creationId xmlns:p14="http://schemas.microsoft.com/office/powerpoint/2010/main" val="2643929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396320"/>
            <a:ext cx="9429757" cy="954107"/>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3:</a:t>
            </a:r>
            <a:r>
              <a:rPr lang="en-GB" sz="2800" b="1" dirty="0">
                <a:solidFill>
                  <a:srgbClr val="CD1619"/>
                </a:solidFill>
                <a:effectLst/>
                <a:latin typeface="Calibri" panose="020F0502020204030204" pitchFamily="34" charset="0"/>
              </a:rPr>
              <a:t> Strengthen and Expand Community-Centred HIV Prevention Services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461346"/>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71694" y="2052268"/>
            <a:ext cx="2909972" cy="2246769"/>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latin typeface="Calibri" panose="020F0502020204030204" pitchFamily="34" charset="0"/>
              </a:rPr>
              <a:t>Community of practice</a:t>
            </a:r>
          </a:p>
          <a:p>
            <a:pPr marL="342900" indent="-342900">
              <a:spcAft>
                <a:spcPts val="1200"/>
              </a:spcAft>
              <a:buFont typeface="Wingdings" pitchFamily="2" charset="2"/>
              <a:buChar char="§"/>
            </a:pPr>
            <a:r>
              <a:rPr lang="en-GB" sz="2000" dirty="0">
                <a:latin typeface="Calibri" panose="020F0502020204030204" pitchFamily="34" charset="0"/>
              </a:rPr>
              <a:t>Leadership and ownership of affected communities</a:t>
            </a:r>
          </a:p>
          <a:p>
            <a:pPr marL="342900" indent="-342900">
              <a:spcAft>
                <a:spcPts val="1200"/>
              </a:spcAft>
              <a:buFont typeface="Wingdings" pitchFamily="2" charset="2"/>
              <a:buChar char="§"/>
            </a:pPr>
            <a:r>
              <a:rPr lang="en-GB" sz="2000" dirty="0">
                <a:latin typeface="Calibri" panose="020F0502020204030204" pitchFamily="34" charset="0"/>
              </a:rPr>
              <a:t>Community-led monitoring</a:t>
            </a:r>
          </a:p>
        </p:txBody>
      </p:sp>
      <p:pic>
        <p:nvPicPr>
          <p:cNvPr id="7" name="Picture 6">
            <a:extLst>
              <a:ext uri="{FF2B5EF4-FFF2-40B4-BE49-F238E27FC236}">
                <a16:creationId xmlns:a16="http://schemas.microsoft.com/office/drawing/2014/main" id="{0183B8A8-DAEE-1D77-5DB7-2C621F55AABE}"/>
              </a:ext>
            </a:extLst>
          </p:cNvPr>
          <p:cNvPicPr>
            <a:picLocks noChangeAspect="1"/>
          </p:cNvPicPr>
          <p:nvPr/>
        </p:nvPicPr>
        <p:blipFill>
          <a:blip r:embed="rId2"/>
          <a:stretch>
            <a:fillRect/>
          </a:stretch>
        </p:blipFill>
        <p:spPr>
          <a:xfrm>
            <a:off x="582743" y="533414"/>
            <a:ext cx="1358900" cy="1358900"/>
          </a:xfrm>
          <a:prstGeom prst="rect">
            <a:avLst/>
          </a:prstGeom>
        </p:spPr>
      </p:pic>
      <p:pic>
        <p:nvPicPr>
          <p:cNvPr id="9" name="Picture 8">
            <a:extLst>
              <a:ext uri="{FF2B5EF4-FFF2-40B4-BE49-F238E27FC236}">
                <a16:creationId xmlns:a16="http://schemas.microsoft.com/office/drawing/2014/main" id="{41FE7114-BF39-1F98-7005-3EBA7B881D1D}"/>
              </a:ext>
            </a:extLst>
          </p:cNvPr>
          <p:cNvPicPr>
            <a:picLocks noChangeAspect="1"/>
          </p:cNvPicPr>
          <p:nvPr/>
        </p:nvPicPr>
        <p:blipFill>
          <a:blip r:embed="rId3"/>
          <a:stretch>
            <a:fillRect/>
          </a:stretch>
        </p:blipFill>
        <p:spPr>
          <a:xfrm>
            <a:off x="5841999" y="2052268"/>
            <a:ext cx="5702300" cy="4076700"/>
          </a:xfrm>
          <a:prstGeom prst="rect">
            <a:avLst/>
          </a:prstGeom>
        </p:spPr>
      </p:pic>
    </p:spTree>
    <p:extLst>
      <p:ext uri="{BB962C8B-B14F-4D97-AF65-F5344CB8AC3E}">
        <p14:creationId xmlns:p14="http://schemas.microsoft.com/office/powerpoint/2010/main" val="71358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396320"/>
            <a:ext cx="9429757" cy="954107"/>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4:</a:t>
            </a:r>
            <a:r>
              <a:rPr lang="en-GB" sz="2800" b="1" dirty="0">
                <a:solidFill>
                  <a:srgbClr val="CD1619"/>
                </a:solidFill>
                <a:effectLst/>
                <a:latin typeface="Calibri" panose="020F0502020204030204" pitchFamily="34" charset="0"/>
              </a:rPr>
              <a:t> Promote Integration of HIV Prevention into Essential Related Services to Improve HIV Outcomes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461346"/>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71694" y="2052268"/>
            <a:ext cx="3263906" cy="400110"/>
          </a:xfrm>
          <a:prstGeom prst="rect">
            <a:avLst/>
          </a:prstGeom>
          <a:noFill/>
        </p:spPr>
        <p:txBody>
          <a:bodyPr wrap="square" rtlCol="0">
            <a:spAutoFit/>
          </a:bodyPr>
          <a:lstStyle/>
          <a:p>
            <a:r>
              <a:rPr lang="en-GB" sz="2000" dirty="0">
                <a:effectLst/>
                <a:latin typeface="Calibri" panose="020F0502020204030204" pitchFamily="34" charset="0"/>
              </a:rPr>
              <a:t>Multiple layers of integration</a:t>
            </a:r>
          </a:p>
        </p:txBody>
      </p:sp>
      <p:pic>
        <p:nvPicPr>
          <p:cNvPr id="2" name="Picture 1">
            <a:extLst>
              <a:ext uri="{FF2B5EF4-FFF2-40B4-BE49-F238E27FC236}">
                <a16:creationId xmlns:a16="http://schemas.microsoft.com/office/drawing/2014/main" id="{A9BFAD22-C67B-4914-61E9-4EF2F69550F2}"/>
              </a:ext>
            </a:extLst>
          </p:cNvPr>
          <p:cNvPicPr>
            <a:picLocks noChangeAspect="1"/>
          </p:cNvPicPr>
          <p:nvPr/>
        </p:nvPicPr>
        <p:blipFill>
          <a:blip r:embed="rId2"/>
          <a:stretch>
            <a:fillRect/>
          </a:stretch>
        </p:blipFill>
        <p:spPr>
          <a:xfrm>
            <a:off x="1885947" y="2433328"/>
            <a:ext cx="3835400" cy="3517900"/>
          </a:xfrm>
          <a:prstGeom prst="rect">
            <a:avLst/>
          </a:prstGeom>
        </p:spPr>
      </p:pic>
      <p:pic>
        <p:nvPicPr>
          <p:cNvPr id="3" name="Picture 2">
            <a:extLst>
              <a:ext uri="{FF2B5EF4-FFF2-40B4-BE49-F238E27FC236}">
                <a16:creationId xmlns:a16="http://schemas.microsoft.com/office/drawing/2014/main" id="{53D43D11-FB03-AFA0-C137-A86CCEA2E9E1}"/>
              </a:ext>
            </a:extLst>
          </p:cNvPr>
          <p:cNvPicPr>
            <a:picLocks noChangeAspect="1"/>
          </p:cNvPicPr>
          <p:nvPr/>
        </p:nvPicPr>
        <p:blipFill>
          <a:blip r:embed="rId3"/>
          <a:stretch>
            <a:fillRect/>
          </a:stretch>
        </p:blipFill>
        <p:spPr>
          <a:xfrm>
            <a:off x="5996522" y="2035335"/>
            <a:ext cx="5689600" cy="3924300"/>
          </a:xfrm>
          <a:prstGeom prst="rect">
            <a:avLst/>
          </a:prstGeom>
        </p:spPr>
      </p:pic>
      <p:pic>
        <p:nvPicPr>
          <p:cNvPr id="6" name="Picture 5">
            <a:extLst>
              <a:ext uri="{FF2B5EF4-FFF2-40B4-BE49-F238E27FC236}">
                <a16:creationId xmlns:a16="http://schemas.microsoft.com/office/drawing/2014/main" id="{984A4B99-96CC-4C76-D973-223B46CF174C}"/>
              </a:ext>
            </a:extLst>
          </p:cNvPr>
          <p:cNvPicPr>
            <a:picLocks noChangeAspect="1"/>
          </p:cNvPicPr>
          <p:nvPr/>
        </p:nvPicPr>
        <p:blipFill>
          <a:blip r:embed="rId4"/>
          <a:stretch>
            <a:fillRect/>
          </a:stretch>
        </p:blipFill>
        <p:spPr>
          <a:xfrm>
            <a:off x="527047" y="396320"/>
            <a:ext cx="1358900" cy="1358900"/>
          </a:xfrm>
          <a:prstGeom prst="rect">
            <a:avLst/>
          </a:prstGeom>
        </p:spPr>
      </p:pic>
    </p:spTree>
    <p:extLst>
      <p:ext uri="{BB962C8B-B14F-4D97-AF65-F5344CB8AC3E}">
        <p14:creationId xmlns:p14="http://schemas.microsoft.com/office/powerpoint/2010/main" val="160349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396320"/>
            <a:ext cx="9429757" cy="954107"/>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5:</a:t>
            </a:r>
            <a:r>
              <a:rPr lang="en-GB" sz="2800" b="1" dirty="0">
                <a:solidFill>
                  <a:srgbClr val="CD1619"/>
                </a:solidFill>
                <a:effectLst/>
                <a:latin typeface="Calibri" panose="020F0502020204030204" pitchFamily="34" charset="0"/>
              </a:rPr>
              <a:t> Institute Mechanisms for Rapid Introduction of New HIV Prevention Technologies and Programme Innovations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461346"/>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71694" y="1984536"/>
            <a:ext cx="3263906" cy="707886"/>
          </a:xfrm>
          <a:prstGeom prst="rect">
            <a:avLst/>
          </a:prstGeom>
          <a:noFill/>
        </p:spPr>
        <p:txBody>
          <a:bodyPr wrap="square" rtlCol="0">
            <a:spAutoFit/>
          </a:bodyPr>
          <a:lstStyle/>
          <a:p>
            <a:r>
              <a:rPr lang="en-GB" sz="2000" dirty="0">
                <a:effectLst/>
                <a:latin typeface="Calibri" panose="020F0502020204030204" pitchFamily="34" charset="0"/>
              </a:rPr>
              <a:t>Emerging HIV prevention technologies</a:t>
            </a:r>
          </a:p>
        </p:txBody>
      </p:sp>
      <p:pic>
        <p:nvPicPr>
          <p:cNvPr id="8" name="Picture 7">
            <a:extLst>
              <a:ext uri="{FF2B5EF4-FFF2-40B4-BE49-F238E27FC236}">
                <a16:creationId xmlns:a16="http://schemas.microsoft.com/office/drawing/2014/main" id="{36D20B2C-5654-E6FD-22B7-A6072DF3BC42}"/>
              </a:ext>
            </a:extLst>
          </p:cNvPr>
          <p:cNvPicPr>
            <a:picLocks noChangeAspect="1"/>
          </p:cNvPicPr>
          <p:nvPr/>
        </p:nvPicPr>
        <p:blipFill>
          <a:blip r:embed="rId2"/>
          <a:stretch>
            <a:fillRect/>
          </a:stretch>
        </p:blipFill>
        <p:spPr>
          <a:xfrm>
            <a:off x="527047" y="396320"/>
            <a:ext cx="1358900" cy="1358900"/>
          </a:xfrm>
          <a:prstGeom prst="rect">
            <a:avLst/>
          </a:prstGeom>
        </p:spPr>
      </p:pic>
      <p:pic>
        <p:nvPicPr>
          <p:cNvPr id="10" name="Picture 9">
            <a:extLst>
              <a:ext uri="{FF2B5EF4-FFF2-40B4-BE49-F238E27FC236}">
                <a16:creationId xmlns:a16="http://schemas.microsoft.com/office/drawing/2014/main" id="{961A4BA2-F2B1-C170-0A77-7D0757097CB5}"/>
              </a:ext>
            </a:extLst>
          </p:cNvPr>
          <p:cNvPicPr>
            <a:picLocks noChangeAspect="1"/>
          </p:cNvPicPr>
          <p:nvPr/>
        </p:nvPicPr>
        <p:blipFill>
          <a:blip r:embed="rId3"/>
          <a:stretch>
            <a:fillRect/>
          </a:stretch>
        </p:blipFill>
        <p:spPr>
          <a:xfrm>
            <a:off x="2292350" y="2871813"/>
            <a:ext cx="2717800" cy="3606800"/>
          </a:xfrm>
          <a:prstGeom prst="rect">
            <a:avLst/>
          </a:prstGeom>
        </p:spPr>
      </p:pic>
      <p:pic>
        <p:nvPicPr>
          <p:cNvPr id="12" name="Picture 11">
            <a:extLst>
              <a:ext uri="{FF2B5EF4-FFF2-40B4-BE49-F238E27FC236}">
                <a16:creationId xmlns:a16="http://schemas.microsoft.com/office/drawing/2014/main" id="{2DC42372-A201-E9DA-7898-7E8FAC6F9FF0}"/>
              </a:ext>
            </a:extLst>
          </p:cNvPr>
          <p:cNvPicPr>
            <a:picLocks noChangeAspect="1"/>
          </p:cNvPicPr>
          <p:nvPr/>
        </p:nvPicPr>
        <p:blipFill>
          <a:blip r:embed="rId4"/>
          <a:stretch>
            <a:fillRect/>
          </a:stretch>
        </p:blipFill>
        <p:spPr>
          <a:xfrm>
            <a:off x="6096000" y="2012929"/>
            <a:ext cx="5537200" cy="4305300"/>
          </a:xfrm>
          <a:prstGeom prst="rect">
            <a:avLst/>
          </a:prstGeom>
        </p:spPr>
      </p:pic>
    </p:spTree>
    <p:extLst>
      <p:ext uri="{BB962C8B-B14F-4D97-AF65-F5344CB8AC3E}">
        <p14:creationId xmlns:p14="http://schemas.microsoft.com/office/powerpoint/2010/main" val="301011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459274"/>
            <a:ext cx="9429758" cy="1384995"/>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6: </a:t>
            </a:r>
            <a:r>
              <a:rPr lang="en-GB" sz="2800" b="1" dirty="0">
                <a:solidFill>
                  <a:srgbClr val="CD1619"/>
                </a:solidFill>
                <a:effectLst/>
                <a:latin typeface="Calibri" panose="020F0502020204030204" pitchFamily="34" charset="0"/>
              </a:rPr>
              <a:t>Develop and Implement Innovative Country Investment Financing Approaches for a Sustainable HIV Prevention Response</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884679"/>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37828" y="2255469"/>
            <a:ext cx="3754972" cy="4401205"/>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latin typeface="Calibri" panose="020F0502020204030204" pitchFamily="34" charset="0"/>
              </a:rPr>
              <a:t>External financing for Kenya’s health programmes has significantly declined as Kenya has graduated to a lower middle-income country.</a:t>
            </a:r>
          </a:p>
          <a:p>
            <a:pPr marL="342900" indent="-342900">
              <a:spcAft>
                <a:spcPts val="1200"/>
              </a:spcAft>
              <a:buFont typeface="Wingdings" pitchFamily="2" charset="2"/>
              <a:buChar char="§"/>
            </a:pPr>
            <a:r>
              <a:rPr lang="en-GB" sz="2000" dirty="0">
                <a:latin typeface="Calibri" panose="020F0502020204030204" pitchFamily="34" charset="0"/>
              </a:rPr>
              <a:t>Domestic resource mobilisation efforts to finance gaps left by donors is imperative. </a:t>
            </a:r>
          </a:p>
          <a:p>
            <a:pPr marL="342900" indent="-342900">
              <a:spcAft>
                <a:spcPts val="1200"/>
              </a:spcAft>
              <a:buFont typeface="Wingdings" pitchFamily="2" charset="2"/>
              <a:buChar char="§"/>
            </a:pPr>
            <a:r>
              <a:rPr lang="en-GB" sz="2000" dirty="0">
                <a:latin typeface="Calibri" panose="020F0502020204030204" pitchFamily="34" charset="0"/>
              </a:rPr>
              <a:t>We must secure the gains made so far and scale up the national response to HIV and AIDS.</a:t>
            </a:r>
          </a:p>
        </p:txBody>
      </p:sp>
      <p:pic>
        <p:nvPicPr>
          <p:cNvPr id="3" name="Picture 2">
            <a:extLst>
              <a:ext uri="{FF2B5EF4-FFF2-40B4-BE49-F238E27FC236}">
                <a16:creationId xmlns:a16="http://schemas.microsoft.com/office/drawing/2014/main" id="{938AEC5F-AC9D-F0C4-06E8-F32AC8B3BF3E}"/>
              </a:ext>
            </a:extLst>
          </p:cNvPr>
          <p:cNvPicPr>
            <a:picLocks noChangeAspect="1"/>
          </p:cNvPicPr>
          <p:nvPr/>
        </p:nvPicPr>
        <p:blipFill>
          <a:blip r:embed="rId2"/>
          <a:stretch>
            <a:fillRect/>
          </a:stretch>
        </p:blipFill>
        <p:spPr>
          <a:xfrm>
            <a:off x="5892800" y="2148174"/>
            <a:ext cx="5842000" cy="4508500"/>
          </a:xfrm>
          <a:prstGeom prst="rect">
            <a:avLst/>
          </a:prstGeom>
        </p:spPr>
      </p:pic>
      <p:pic>
        <p:nvPicPr>
          <p:cNvPr id="6" name="Picture 5">
            <a:extLst>
              <a:ext uri="{FF2B5EF4-FFF2-40B4-BE49-F238E27FC236}">
                <a16:creationId xmlns:a16="http://schemas.microsoft.com/office/drawing/2014/main" id="{F11FFA83-0F0E-03E5-8D36-66E50C0D9CF1}"/>
              </a:ext>
            </a:extLst>
          </p:cNvPr>
          <p:cNvPicPr>
            <a:picLocks noChangeAspect="1"/>
          </p:cNvPicPr>
          <p:nvPr/>
        </p:nvPicPr>
        <p:blipFill>
          <a:blip r:embed="rId3"/>
          <a:stretch>
            <a:fillRect/>
          </a:stretch>
        </p:blipFill>
        <p:spPr>
          <a:xfrm>
            <a:off x="647700" y="525779"/>
            <a:ext cx="1358900" cy="1358900"/>
          </a:xfrm>
          <a:prstGeom prst="rect">
            <a:avLst/>
          </a:prstGeom>
        </p:spPr>
      </p:pic>
    </p:spTree>
    <p:extLst>
      <p:ext uri="{BB962C8B-B14F-4D97-AF65-F5344CB8AC3E}">
        <p14:creationId xmlns:p14="http://schemas.microsoft.com/office/powerpoint/2010/main" val="233586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459274"/>
            <a:ext cx="9429758" cy="1384995"/>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7:</a:t>
            </a:r>
            <a:r>
              <a:rPr lang="en-GB" sz="2800" b="1" dirty="0">
                <a:solidFill>
                  <a:srgbClr val="CD1619"/>
                </a:solidFill>
                <a:effectLst/>
                <a:latin typeface="Calibri" panose="020F0502020204030204" pitchFamily="34" charset="0"/>
              </a:rPr>
              <a:t> Strengthen National, Sub-National Coordination and Management of HIV Response through Multisectoral Collaboration and Accountability of All Stakeholders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884679"/>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37828" y="2255469"/>
            <a:ext cx="3754972" cy="2862322"/>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latin typeface="Calibri" panose="020F0502020204030204" pitchFamily="34" charset="0"/>
              </a:rPr>
              <a:t>The National Multisectoral HIV Prevention Steering Committee</a:t>
            </a:r>
          </a:p>
          <a:p>
            <a:pPr marL="342900" indent="-342900">
              <a:spcAft>
                <a:spcPts val="1200"/>
              </a:spcAft>
              <a:buFont typeface="Wingdings" pitchFamily="2" charset="2"/>
              <a:buChar char="§"/>
            </a:pPr>
            <a:r>
              <a:rPr lang="en-GB" sz="2000" dirty="0">
                <a:latin typeface="Calibri" panose="020F0502020204030204" pitchFamily="34" charset="0"/>
              </a:rPr>
              <a:t>Secretariat for the National HIV Multisectoral Steering Committee</a:t>
            </a:r>
          </a:p>
          <a:p>
            <a:pPr marL="342900" indent="-342900">
              <a:spcAft>
                <a:spcPts val="1200"/>
              </a:spcAft>
              <a:buFont typeface="Wingdings" pitchFamily="2" charset="2"/>
              <a:buChar char="§"/>
            </a:pPr>
            <a:r>
              <a:rPr lang="en-GB" sz="2000" dirty="0">
                <a:latin typeface="Calibri" panose="020F0502020204030204" pitchFamily="34" charset="0"/>
              </a:rPr>
              <a:t>County Multisectoral HIV Coordination Committee</a:t>
            </a:r>
          </a:p>
        </p:txBody>
      </p:sp>
      <p:pic>
        <p:nvPicPr>
          <p:cNvPr id="6" name="Picture 5">
            <a:extLst>
              <a:ext uri="{FF2B5EF4-FFF2-40B4-BE49-F238E27FC236}">
                <a16:creationId xmlns:a16="http://schemas.microsoft.com/office/drawing/2014/main" id="{8388DF84-F410-1E5A-E79E-5CBC57591AA8}"/>
              </a:ext>
            </a:extLst>
          </p:cNvPr>
          <p:cNvPicPr>
            <a:picLocks noChangeAspect="1"/>
          </p:cNvPicPr>
          <p:nvPr/>
        </p:nvPicPr>
        <p:blipFill>
          <a:blip r:embed="rId2"/>
          <a:stretch>
            <a:fillRect/>
          </a:stretch>
        </p:blipFill>
        <p:spPr>
          <a:xfrm>
            <a:off x="6011335" y="2238536"/>
            <a:ext cx="5715000" cy="3695700"/>
          </a:xfrm>
          <a:prstGeom prst="rect">
            <a:avLst/>
          </a:prstGeom>
        </p:spPr>
      </p:pic>
      <p:pic>
        <p:nvPicPr>
          <p:cNvPr id="7" name="Picture 6">
            <a:extLst>
              <a:ext uri="{FF2B5EF4-FFF2-40B4-BE49-F238E27FC236}">
                <a16:creationId xmlns:a16="http://schemas.microsoft.com/office/drawing/2014/main" id="{9EBE8AD8-16F8-BFB2-44A1-0BC4DF844608}"/>
              </a:ext>
            </a:extLst>
          </p:cNvPr>
          <p:cNvPicPr>
            <a:picLocks noChangeAspect="1"/>
          </p:cNvPicPr>
          <p:nvPr/>
        </p:nvPicPr>
        <p:blipFill>
          <a:blip r:embed="rId3"/>
          <a:stretch>
            <a:fillRect/>
          </a:stretch>
        </p:blipFill>
        <p:spPr>
          <a:xfrm>
            <a:off x="522816" y="525779"/>
            <a:ext cx="1358900" cy="1358900"/>
          </a:xfrm>
          <a:prstGeom prst="rect">
            <a:avLst/>
          </a:prstGeom>
        </p:spPr>
      </p:pic>
    </p:spTree>
    <p:extLst>
      <p:ext uri="{BB962C8B-B14F-4D97-AF65-F5344CB8AC3E}">
        <p14:creationId xmlns:p14="http://schemas.microsoft.com/office/powerpoint/2010/main" val="3282582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459274"/>
            <a:ext cx="9429758" cy="954107"/>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8: </a:t>
            </a:r>
            <a:r>
              <a:rPr lang="en-GB" sz="2800" b="1" dirty="0">
                <a:solidFill>
                  <a:srgbClr val="CD1619"/>
                </a:solidFill>
                <a:effectLst/>
                <a:latin typeface="Calibri" panose="020F0502020204030204" pitchFamily="34" charset="0"/>
              </a:rPr>
              <a:t>Adopt Programme Science and Use Data to Enhance HIV Prevention Programme Effectiveness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562946"/>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37828" y="2193144"/>
            <a:ext cx="2688172" cy="1785104"/>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latin typeface="Calibri" panose="020F0502020204030204" pitchFamily="34" charset="0"/>
              </a:rPr>
              <a:t>HIV prevention cascades</a:t>
            </a:r>
          </a:p>
          <a:p>
            <a:pPr marL="342900" indent="-342900">
              <a:spcAft>
                <a:spcPts val="1200"/>
              </a:spcAft>
              <a:buFont typeface="Wingdings" pitchFamily="2" charset="2"/>
              <a:buChar char="§"/>
            </a:pPr>
            <a:r>
              <a:rPr lang="en-GB" sz="2000" dirty="0">
                <a:latin typeface="Calibri" panose="020F0502020204030204" pitchFamily="34" charset="0"/>
              </a:rPr>
              <a:t>The effective programme coverage framework</a:t>
            </a:r>
          </a:p>
        </p:txBody>
      </p:sp>
      <p:pic>
        <p:nvPicPr>
          <p:cNvPr id="3" name="Picture 2">
            <a:extLst>
              <a:ext uri="{FF2B5EF4-FFF2-40B4-BE49-F238E27FC236}">
                <a16:creationId xmlns:a16="http://schemas.microsoft.com/office/drawing/2014/main" id="{A2BF51FF-4020-E781-04A9-BBD98B62E064}"/>
              </a:ext>
            </a:extLst>
          </p:cNvPr>
          <p:cNvPicPr>
            <a:picLocks noChangeAspect="1"/>
          </p:cNvPicPr>
          <p:nvPr/>
        </p:nvPicPr>
        <p:blipFill>
          <a:blip r:embed="rId2"/>
          <a:stretch>
            <a:fillRect/>
          </a:stretch>
        </p:blipFill>
        <p:spPr>
          <a:xfrm>
            <a:off x="529169" y="459274"/>
            <a:ext cx="1371600" cy="1371600"/>
          </a:xfrm>
          <a:prstGeom prst="rect">
            <a:avLst/>
          </a:prstGeom>
        </p:spPr>
      </p:pic>
      <p:pic>
        <p:nvPicPr>
          <p:cNvPr id="8" name="Picture 7">
            <a:extLst>
              <a:ext uri="{FF2B5EF4-FFF2-40B4-BE49-F238E27FC236}">
                <a16:creationId xmlns:a16="http://schemas.microsoft.com/office/drawing/2014/main" id="{B2F0CEF7-FF2F-7716-EE4B-47E37E3D998E}"/>
              </a:ext>
            </a:extLst>
          </p:cNvPr>
          <p:cNvPicPr>
            <a:picLocks noChangeAspect="1"/>
          </p:cNvPicPr>
          <p:nvPr/>
        </p:nvPicPr>
        <p:blipFill>
          <a:blip r:embed="rId3"/>
          <a:stretch>
            <a:fillRect/>
          </a:stretch>
        </p:blipFill>
        <p:spPr>
          <a:xfrm>
            <a:off x="4988983" y="2172874"/>
            <a:ext cx="6718300" cy="4165600"/>
          </a:xfrm>
          <a:prstGeom prst="rect">
            <a:avLst/>
          </a:prstGeom>
        </p:spPr>
      </p:pic>
    </p:spTree>
    <p:extLst>
      <p:ext uri="{BB962C8B-B14F-4D97-AF65-F5344CB8AC3E}">
        <p14:creationId xmlns:p14="http://schemas.microsoft.com/office/powerpoint/2010/main" val="4036538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2114542" y="459274"/>
            <a:ext cx="9429758" cy="954107"/>
          </a:xfrm>
          <a:prstGeom prst="rect">
            <a:avLst/>
          </a:prstGeom>
          <a:noFill/>
        </p:spPr>
        <p:txBody>
          <a:bodyPr wrap="square" rtlCol="0">
            <a:spAutoFit/>
          </a:bodyPr>
          <a:lstStyle/>
          <a:p>
            <a:r>
              <a:rPr lang="en-GB" sz="2800" b="1" dirty="0">
                <a:solidFill>
                  <a:srgbClr val="000000"/>
                </a:solidFill>
                <a:effectLst/>
                <a:latin typeface="Calibri" panose="020F0502020204030204" pitchFamily="34" charset="0"/>
              </a:rPr>
              <a:t>Strategy 9:</a:t>
            </a:r>
            <a:r>
              <a:rPr lang="en-GB" sz="2800" b="1" dirty="0">
                <a:solidFill>
                  <a:srgbClr val="CD1619"/>
                </a:solidFill>
                <a:effectLst/>
                <a:latin typeface="Calibri" panose="020F0502020204030204" pitchFamily="34" charset="0"/>
              </a:rPr>
              <a:t> Strengthen the HIV Prevention Programme Monitoring and Evaluation System</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a:cxnSpLocks/>
          </p:cNvCxnSpPr>
          <p:nvPr/>
        </p:nvCxnSpPr>
        <p:spPr>
          <a:xfrm>
            <a:off x="2171695" y="1562946"/>
            <a:ext cx="937260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32EACF-8C8F-D80D-752D-D9B57C4831AF}"/>
              </a:ext>
            </a:extLst>
          </p:cNvPr>
          <p:cNvSpPr txBox="1"/>
          <p:nvPr/>
        </p:nvSpPr>
        <p:spPr>
          <a:xfrm>
            <a:off x="2137827" y="2193144"/>
            <a:ext cx="3009905" cy="3477875"/>
          </a:xfrm>
          <a:prstGeom prst="rect">
            <a:avLst/>
          </a:prstGeom>
          <a:noFill/>
        </p:spPr>
        <p:txBody>
          <a:bodyPr wrap="square" rtlCol="0">
            <a:spAutoFit/>
          </a:bodyPr>
          <a:lstStyle/>
          <a:p>
            <a:pPr marL="342900" indent="-342900">
              <a:spcAft>
                <a:spcPts val="1200"/>
              </a:spcAft>
              <a:buFont typeface="Wingdings" pitchFamily="2" charset="2"/>
              <a:buChar char="§"/>
            </a:pPr>
            <a:r>
              <a:rPr lang="en-GB" sz="2000" dirty="0">
                <a:latin typeface="Calibri" panose="020F0502020204030204" pitchFamily="34" charset="0"/>
              </a:rPr>
              <a:t>Development and implementation of a comprehensive HIV prevention monitoring framework</a:t>
            </a:r>
          </a:p>
          <a:p>
            <a:pPr marL="342900" indent="-342900">
              <a:spcAft>
                <a:spcPts val="1200"/>
              </a:spcAft>
              <a:buFont typeface="Wingdings" pitchFamily="2" charset="2"/>
              <a:buChar char="§"/>
            </a:pPr>
            <a:r>
              <a:rPr lang="en-GB" sz="2000" dirty="0">
                <a:latin typeface="Calibri" panose="020F0502020204030204" pitchFamily="34" charset="0"/>
              </a:rPr>
              <a:t>Routine HIV prevention programme monitoring</a:t>
            </a:r>
          </a:p>
          <a:p>
            <a:pPr marL="342900" indent="-342900">
              <a:spcAft>
                <a:spcPts val="1200"/>
              </a:spcAft>
              <a:buFont typeface="Wingdings" pitchFamily="2" charset="2"/>
              <a:buChar char="§"/>
            </a:pPr>
            <a:r>
              <a:rPr lang="en-GB" sz="2000" dirty="0">
                <a:latin typeface="Calibri" panose="020F0502020204030204" pitchFamily="34" charset="0"/>
              </a:rPr>
              <a:t>HIV prevention-related outcome and impact measurement</a:t>
            </a:r>
          </a:p>
        </p:txBody>
      </p:sp>
      <p:pic>
        <p:nvPicPr>
          <p:cNvPr id="2" name="Picture 1">
            <a:extLst>
              <a:ext uri="{FF2B5EF4-FFF2-40B4-BE49-F238E27FC236}">
                <a16:creationId xmlns:a16="http://schemas.microsoft.com/office/drawing/2014/main" id="{5E242145-C790-48B3-6967-A1C8D082B1D5}"/>
              </a:ext>
            </a:extLst>
          </p:cNvPr>
          <p:cNvPicPr>
            <a:picLocks noChangeAspect="1"/>
          </p:cNvPicPr>
          <p:nvPr/>
        </p:nvPicPr>
        <p:blipFill>
          <a:blip r:embed="rId2"/>
          <a:stretch>
            <a:fillRect/>
          </a:stretch>
        </p:blipFill>
        <p:spPr>
          <a:xfrm>
            <a:off x="472017" y="459274"/>
            <a:ext cx="1358900" cy="1358900"/>
          </a:xfrm>
          <a:prstGeom prst="rect">
            <a:avLst/>
          </a:prstGeom>
        </p:spPr>
      </p:pic>
      <p:pic>
        <p:nvPicPr>
          <p:cNvPr id="7" name="Picture 6">
            <a:extLst>
              <a:ext uri="{FF2B5EF4-FFF2-40B4-BE49-F238E27FC236}">
                <a16:creationId xmlns:a16="http://schemas.microsoft.com/office/drawing/2014/main" id="{F84C740E-4903-5554-A014-A8A3FEFD215C}"/>
              </a:ext>
            </a:extLst>
          </p:cNvPr>
          <p:cNvPicPr>
            <a:picLocks noChangeAspect="1"/>
          </p:cNvPicPr>
          <p:nvPr/>
        </p:nvPicPr>
        <p:blipFill>
          <a:blip r:embed="rId3"/>
          <a:stretch>
            <a:fillRect/>
          </a:stretch>
        </p:blipFill>
        <p:spPr>
          <a:xfrm>
            <a:off x="5791199" y="2176211"/>
            <a:ext cx="5892800" cy="3416300"/>
          </a:xfrm>
          <a:prstGeom prst="rect">
            <a:avLst/>
          </a:prstGeom>
        </p:spPr>
      </p:pic>
    </p:spTree>
    <p:extLst>
      <p:ext uri="{BB962C8B-B14F-4D97-AF65-F5344CB8AC3E}">
        <p14:creationId xmlns:p14="http://schemas.microsoft.com/office/powerpoint/2010/main" val="317367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76E8-62D9-4781-A8DD-A33AE6C263EC}"/>
              </a:ext>
            </a:extLst>
          </p:cNvPr>
          <p:cNvSpPr>
            <a:spLocks noGrp="1"/>
          </p:cNvSpPr>
          <p:nvPr>
            <p:ph type="title"/>
            <p:custDataLst>
              <p:tags r:id="rId1"/>
            </p:custDataLst>
          </p:nvPr>
        </p:nvSpPr>
        <p:spPr>
          <a:xfrm>
            <a:off x="203202" y="447108"/>
            <a:ext cx="11079076" cy="661999"/>
          </a:xfrm>
        </p:spPr>
        <p:txBody>
          <a:bodyPr>
            <a:normAutofit/>
          </a:bodyPr>
          <a:lstStyle/>
          <a:p>
            <a:pPr algn="ctr">
              <a:lnSpc>
                <a:spcPct val="100000"/>
              </a:lnSpc>
              <a:defRPr/>
            </a:pPr>
            <a:r>
              <a:rPr lang="en-US" sz="3200" b="1" dirty="0">
                <a:latin typeface="+mn-lt"/>
              </a:rPr>
              <a:t>Milestones within the HIV program (2010-2023) </a:t>
            </a:r>
          </a:p>
        </p:txBody>
      </p:sp>
      <p:sp>
        <p:nvSpPr>
          <p:cNvPr id="31" name="Freeform 30">
            <a:extLst>
              <a:ext uri="{FF2B5EF4-FFF2-40B4-BE49-F238E27FC236}">
                <a16:creationId xmlns:a16="http://schemas.microsoft.com/office/drawing/2014/main" id="{A5C7365C-1B47-4F4F-A5B3-2011F520C3AB}"/>
              </a:ext>
            </a:extLst>
          </p:cNvPr>
          <p:cNvSpPr/>
          <p:nvPr>
            <p:custDataLst>
              <p:tags r:id="rId2"/>
            </p:custDataLst>
          </p:nvPr>
        </p:nvSpPr>
        <p:spPr>
          <a:xfrm rot="21420000">
            <a:off x="2113622" y="5556936"/>
            <a:ext cx="589890" cy="1170095"/>
          </a:xfrm>
          <a:custGeom>
            <a:avLst/>
            <a:gdLst>
              <a:gd name="connsiteX0" fmla="*/ 0 w 589890"/>
              <a:gd name="connsiteY0" fmla="*/ 0 h 1170095"/>
              <a:gd name="connsiteX1" fmla="*/ 359947 w 589890"/>
              <a:gd name="connsiteY1" fmla="*/ 18864 h 1170095"/>
              <a:gd name="connsiteX2" fmla="*/ 589890 w 589890"/>
              <a:gd name="connsiteY2" fmla="*/ 581993 h 1170095"/>
              <a:gd name="connsiteX3" fmla="*/ 349749 w 589890"/>
              <a:gd name="connsiteY3" fmla="*/ 1170095 h 1170095"/>
              <a:gd name="connsiteX4" fmla="*/ 4886 w 589890"/>
              <a:gd name="connsiteY4" fmla="*/ 1152021 h 1170095"/>
              <a:gd name="connsiteX5" fmla="*/ 237646 w 589890"/>
              <a:gd name="connsiteY5" fmla="*/ 581993 h 1170095"/>
              <a:gd name="connsiteX6" fmla="*/ 0 w 589890"/>
              <a:gd name="connsiteY6" fmla="*/ 0 h 117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890" h="1170095">
                <a:moveTo>
                  <a:pt x="0" y="0"/>
                </a:moveTo>
                <a:lnTo>
                  <a:pt x="359947" y="18864"/>
                </a:lnTo>
                <a:lnTo>
                  <a:pt x="589890" y="581993"/>
                </a:lnTo>
                <a:lnTo>
                  <a:pt x="349749" y="1170095"/>
                </a:lnTo>
                <a:lnTo>
                  <a:pt x="4886" y="1152021"/>
                </a:lnTo>
                <a:lnTo>
                  <a:pt x="237646" y="581993"/>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A5C7365C-1B47-4F4F-A5B3-2011F520C3AB}"/>
              </a:ext>
            </a:extLst>
          </p:cNvPr>
          <p:cNvSpPr/>
          <p:nvPr>
            <p:custDataLst>
              <p:tags r:id="rId3"/>
            </p:custDataLst>
          </p:nvPr>
        </p:nvSpPr>
        <p:spPr>
          <a:xfrm rot="21420000">
            <a:off x="4484035" y="5557739"/>
            <a:ext cx="596517" cy="1168862"/>
          </a:xfrm>
          <a:custGeom>
            <a:avLst/>
            <a:gdLst>
              <a:gd name="connsiteX0" fmla="*/ 18640 w 596517"/>
              <a:gd name="connsiteY0" fmla="*/ 0 h 1168862"/>
              <a:gd name="connsiteX1" fmla="*/ 378587 w 596517"/>
              <a:gd name="connsiteY1" fmla="*/ 18864 h 1168862"/>
              <a:gd name="connsiteX2" fmla="*/ 596517 w 596517"/>
              <a:gd name="connsiteY2" fmla="*/ 552569 h 1168862"/>
              <a:gd name="connsiteX3" fmla="*/ 344864 w 596517"/>
              <a:gd name="connsiteY3" fmla="*/ 1168862 h 1168862"/>
              <a:gd name="connsiteX4" fmla="*/ 0 w 596517"/>
              <a:gd name="connsiteY4" fmla="*/ 1150788 h 1168862"/>
              <a:gd name="connsiteX5" fmla="*/ 244272 w 596517"/>
              <a:gd name="connsiteY5" fmla="*/ 552569 h 1168862"/>
              <a:gd name="connsiteX6" fmla="*/ 18640 w 596517"/>
              <a:gd name="connsiteY6" fmla="*/ 0 h 116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517" h="1168862">
                <a:moveTo>
                  <a:pt x="18640" y="0"/>
                </a:moveTo>
                <a:lnTo>
                  <a:pt x="378587" y="18864"/>
                </a:lnTo>
                <a:lnTo>
                  <a:pt x="596517" y="552569"/>
                </a:lnTo>
                <a:lnTo>
                  <a:pt x="344864" y="1168862"/>
                </a:lnTo>
                <a:lnTo>
                  <a:pt x="0" y="1150788"/>
                </a:lnTo>
                <a:lnTo>
                  <a:pt x="244272" y="552569"/>
                </a:lnTo>
                <a:lnTo>
                  <a:pt x="1864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A5C7365C-1B47-4F4F-A5B3-2011F520C3AB}"/>
              </a:ext>
            </a:extLst>
          </p:cNvPr>
          <p:cNvSpPr/>
          <p:nvPr>
            <p:custDataLst>
              <p:tags r:id="rId4"/>
            </p:custDataLst>
          </p:nvPr>
        </p:nvSpPr>
        <p:spPr>
          <a:xfrm rot="21420000">
            <a:off x="6909336" y="5556936"/>
            <a:ext cx="589891" cy="1170095"/>
          </a:xfrm>
          <a:custGeom>
            <a:avLst/>
            <a:gdLst>
              <a:gd name="connsiteX0" fmla="*/ 0 w 589891"/>
              <a:gd name="connsiteY0" fmla="*/ 0 h 1170095"/>
              <a:gd name="connsiteX1" fmla="*/ 359947 w 589891"/>
              <a:gd name="connsiteY1" fmla="*/ 18864 h 1170095"/>
              <a:gd name="connsiteX2" fmla="*/ 589891 w 589891"/>
              <a:gd name="connsiteY2" fmla="*/ 581993 h 1170095"/>
              <a:gd name="connsiteX3" fmla="*/ 349749 w 589891"/>
              <a:gd name="connsiteY3" fmla="*/ 1170095 h 1170095"/>
              <a:gd name="connsiteX4" fmla="*/ 4885 w 589891"/>
              <a:gd name="connsiteY4" fmla="*/ 1152022 h 1170095"/>
              <a:gd name="connsiteX5" fmla="*/ 237646 w 589891"/>
              <a:gd name="connsiteY5" fmla="*/ 581993 h 1170095"/>
              <a:gd name="connsiteX6" fmla="*/ 0 w 589891"/>
              <a:gd name="connsiteY6" fmla="*/ 0 h 117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891" h="1170095">
                <a:moveTo>
                  <a:pt x="0" y="0"/>
                </a:moveTo>
                <a:lnTo>
                  <a:pt x="359947" y="18864"/>
                </a:lnTo>
                <a:lnTo>
                  <a:pt x="589891" y="581993"/>
                </a:lnTo>
                <a:lnTo>
                  <a:pt x="349749" y="1170095"/>
                </a:lnTo>
                <a:lnTo>
                  <a:pt x="4885" y="1152022"/>
                </a:lnTo>
                <a:lnTo>
                  <a:pt x="237646" y="581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A5C7365C-1B47-4F4F-A5B3-2011F520C3AB}"/>
              </a:ext>
            </a:extLst>
          </p:cNvPr>
          <p:cNvSpPr/>
          <p:nvPr>
            <p:custDataLst>
              <p:tags r:id="rId5"/>
            </p:custDataLst>
          </p:nvPr>
        </p:nvSpPr>
        <p:spPr>
          <a:xfrm rot="21420000">
            <a:off x="9325166" y="5557738"/>
            <a:ext cx="596516" cy="1168862"/>
          </a:xfrm>
          <a:custGeom>
            <a:avLst/>
            <a:gdLst>
              <a:gd name="connsiteX0" fmla="*/ 18641 w 596516"/>
              <a:gd name="connsiteY0" fmla="*/ 0 h 1168862"/>
              <a:gd name="connsiteX1" fmla="*/ 378587 w 596516"/>
              <a:gd name="connsiteY1" fmla="*/ 18864 h 1168862"/>
              <a:gd name="connsiteX2" fmla="*/ 596516 w 596516"/>
              <a:gd name="connsiteY2" fmla="*/ 552569 h 1168862"/>
              <a:gd name="connsiteX3" fmla="*/ 344864 w 596516"/>
              <a:gd name="connsiteY3" fmla="*/ 1168862 h 1168862"/>
              <a:gd name="connsiteX4" fmla="*/ 0 w 596516"/>
              <a:gd name="connsiteY4" fmla="*/ 1150789 h 1168862"/>
              <a:gd name="connsiteX5" fmla="*/ 244272 w 596516"/>
              <a:gd name="connsiteY5" fmla="*/ 552569 h 1168862"/>
              <a:gd name="connsiteX6" fmla="*/ 18641 w 596516"/>
              <a:gd name="connsiteY6" fmla="*/ 0 h 116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516" h="1168862">
                <a:moveTo>
                  <a:pt x="18641" y="0"/>
                </a:moveTo>
                <a:lnTo>
                  <a:pt x="378587" y="18864"/>
                </a:lnTo>
                <a:lnTo>
                  <a:pt x="596516" y="552569"/>
                </a:lnTo>
                <a:lnTo>
                  <a:pt x="344864" y="1168862"/>
                </a:lnTo>
                <a:lnTo>
                  <a:pt x="0" y="1150789"/>
                </a:lnTo>
                <a:lnTo>
                  <a:pt x="244272" y="552569"/>
                </a:lnTo>
                <a:lnTo>
                  <a:pt x="18641"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Oval 50"/>
          <p:cNvSpPr/>
          <p:nvPr>
            <p:custDataLst>
              <p:tags r:id="rId6"/>
            </p:custDataLst>
          </p:nvPr>
        </p:nvSpPr>
        <p:spPr>
          <a:xfrm>
            <a:off x="3372895" y="4791585"/>
            <a:ext cx="232012" cy="2459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9" name="Group 58"/>
          <p:cNvGrpSpPr/>
          <p:nvPr>
            <p:custDataLst>
              <p:tags r:id="rId7"/>
            </p:custDataLst>
          </p:nvPr>
        </p:nvGrpSpPr>
        <p:grpSpPr>
          <a:xfrm>
            <a:off x="5806018" y="5258317"/>
            <a:ext cx="598228" cy="262829"/>
            <a:chOff x="5529617" y="3145109"/>
            <a:chExt cx="598228" cy="252786"/>
          </a:xfrm>
        </p:grpSpPr>
        <p:sp>
          <p:nvSpPr>
            <p:cNvPr id="57" name="Rounded Rectangle 56"/>
            <p:cNvSpPr/>
            <p:nvPr>
              <p:custDataLst>
                <p:tags r:id="rId54"/>
              </p:custDataLst>
            </p:nvPr>
          </p:nvSpPr>
          <p:spPr>
            <a:xfrm>
              <a:off x="5529617" y="3302758"/>
              <a:ext cx="598228" cy="9513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ounded Rectangle 57"/>
            <p:cNvSpPr/>
            <p:nvPr>
              <p:custDataLst>
                <p:tags r:id="rId55"/>
              </p:custDataLst>
            </p:nvPr>
          </p:nvSpPr>
          <p:spPr>
            <a:xfrm flipV="1">
              <a:off x="5714731" y="3145109"/>
              <a:ext cx="381268" cy="9353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0" name="Oval 59"/>
          <p:cNvSpPr/>
          <p:nvPr>
            <p:custDataLst>
              <p:tags r:id="rId8"/>
            </p:custDataLst>
          </p:nvPr>
        </p:nvSpPr>
        <p:spPr>
          <a:xfrm>
            <a:off x="507956" y="5961827"/>
            <a:ext cx="1360239" cy="232013"/>
          </a:xfrm>
          <a:prstGeom prst="ellipse">
            <a:avLst/>
          </a:prstGeom>
          <a:gradFill flip="none" rotWithShape="1">
            <a:gsLst>
              <a:gs pos="15000">
                <a:schemeClr val="tx1">
                  <a:alpha val="51000"/>
                </a:schemeClr>
              </a:gs>
              <a:gs pos="100000">
                <a:srgbClr val="0070C0">
                  <a:alpha val="0"/>
                </a:srgb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p:custDataLst>
              <p:tags r:id="rId9"/>
            </p:custDataLst>
          </p:nvPr>
        </p:nvSpPr>
        <p:spPr>
          <a:xfrm>
            <a:off x="2554939" y="5988091"/>
            <a:ext cx="1360239" cy="232013"/>
          </a:xfrm>
          <a:prstGeom prst="ellipse">
            <a:avLst/>
          </a:prstGeom>
          <a:gradFill flip="none" rotWithShape="1">
            <a:gsLst>
              <a:gs pos="15000">
                <a:schemeClr val="tx1">
                  <a:alpha val="51000"/>
                </a:schemeClr>
              </a:gs>
              <a:gs pos="100000">
                <a:srgbClr val="0070C0">
                  <a:alpha val="0"/>
                </a:srgb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p:cNvSpPr/>
          <p:nvPr>
            <p:custDataLst>
              <p:tags r:id="rId10"/>
            </p:custDataLst>
          </p:nvPr>
        </p:nvSpPr>
        <p:spPr>
          <a:xfrm>
            <a:off x="4741282" y="5953135"/>
            <a:ext cx="1360239" cy="232013"/>
          </a:xfrm>
          <a:prstGeom prst="ellipse">
            <a:avLst/>
          </a:prstGeom>
          <a:gradFill flip="none" rotWithShape="1">
            <a:gsLst>
              <a:gs pos="15000">
                <a:schemeClr val="tx1">
                  <a:alpha val="51000"/>
                </a:schemeClr>
              </a:gs>
              <a:gs pos="100000">
                <a:srgbClr val="0070C0">
                  <a:alpha val="0"/>
                </a:srgb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p:cNvSpPr/>
          <p:nvPr>
            <p:custDataLst>
              <p:tags r:id="rId11"/>
            </p:custDataLst>
          </p:nvPr>
        </p:nvSpPr>
        <p:spPr>
          <a:xfrm>
            <a:off x="7092787" y="6056389"/>
            <a:ext cx="1360239" cy="232013"/>
          </a:xfrm>
          <a:prstGeom prst="ellipse">
            <a:avLst/>
          </a:prstGeom>
          <a:gradFill flip="none" rotWithShape="1">
            <a:gsLst>
              <a:gs pos="15000">
                <a:schemeClr val="tx1">
                  <a:alpha val="51000"/>
                </a:schemeClr>
              </a:gs>
              <a:gs pos="100000">
                <a:srgbClr val="0070C0">
                  <a:alpha val="0"/>
                </a:srgb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p:cNvSpPr/>
          <p:nvPr>
            <p:custDataLst>
              <p:tags r:id="rId12"/>
            </p:custDataLst>
          </p:nvPr>
        </p:nvSpPr>
        <p:spPr>
          <a:xfrm>
            <a:off x="9384813" y="6046407"/>
            <a:ext cx="1360239" cy="232013"/>
          </a:xfrm>
          <a:prstGeom prst="ellipse">
            <a:avLst/>
          </a:prstGeom>
          <a:gradFill flip="none" rotWithShape="1">
            <a:gsLst>
              <a:gs pos="15000">
                <a:schemeClr val="tx1">
                  <a:alpha val="51000"/>
                </a:schemeClr>
              </a:gs>
              <a:gs pos="100000">
                <a:srgbClr val="0070C0">
                  <a:alpha val="0"/>
                </a:srgb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6" name="Straight Connector 65"/>
          <p:cNvCxnSpPr/>
          <p:nvPr>
            <p:custDataLst>
              <p:tags r:id="rId13"/>
            </p:custDataLst>
          </p:nvPr>
        </p:nvCxnSpPr>
        <p:spPr>
          <a:xfrm flipV="1">
            <a:off x="374619" y="1855316"/>
            <a:ext cx="0" cy="373633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custDataLst>
              <p:tags r:id="rId14"/>
            </p:custDataLst>
          </p:nvPr>
        </p:nvCxnSpPr>
        <p:spPr>
          <a:xfrm flipV="1">
            <a:off x="2381326" y="1794579"/>
            <a:ext cx="0" cy="372656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custDataLst>
              <p:tags r:id="rId15"/>
            </p:custDataLst>
          </p:nvPr>
        </p:nvCxnSpPr>
        <p:spPr>
          <a:xfrm flipV="1">
            <a:off x="4256984" y="1818149"/>
            <a:ext cx="0" cy="37834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9" name="Group 88"/>
          <p:cNvGrpSpPr/>
          <p:nvPr>
            <p:custDataLst>
              <p:tags r:id="rId16"/>
            </p:custDataLst>
          </p:nvPr>
        </p:nvGrpSpPr>
        <p:grpSpPr>
          <a:xfrm>
            <a:off x="411888" y="1699591"/>
            <a:ext cx="2251113" cy="1689692"/>
            <a:chOff x="3075832" y="1501725"/>
            <a:chExt cx="1724421" cy="1689692"/>
          </a:xfrm>
        </p:grpSpPr>
        <p:sp>
          <p:nvSpPr>
            <p:cNvPr id="74" name="TextBox 73"/>
            <p:cNvSpPr txBox="1"/>
            <p:nvPr>
              <p:custDataLst>
                <p:tags r:id="rId52"/>
              </p:custDataLst>
            </p:nvPr>
          </p:nvSpPr>
          <p:spPr>
            <a:xfrm>
              <a:off x="3491930" y="1501725"/>
              <a:ext cx="758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nstantia" panose="02030602050306030303" pitchFamily="18" charset="0"/>
                  <a:ea typeface="+mn-ea"/>
                  <a:cs typeface="+mn-cs"/>
                </a:rPr>
                <a:t>2010</a:t>
              </a:r>
            </a:p>
          </p:txBody>
        </p:sp>
        <p:sp>
          <p:nvSpPr>
            <p:cNvPr id="75" name="TextBox 74"/>
            <p:cNvSpPr txBox="1"/>
            <p:nvPr>
              <p:custDataLst>
                <p:tags r:id="rId53"/>
              </p:custDataLst>
            </p:nvPr>
          </p:nvSpPr>
          <p:spPr>
            <a:xfrm>
              <a:off x="3075832" y="1991088"/>
              <a:ext cx="172442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Prevalence-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Incidence-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0.31%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Mortality-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53,000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MTCT Rate-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PLHIV-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1,493,165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Infections-</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71,000</a:t>
              </a: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76" name="Straight Connector 75"/>
          <p:cNvCxnSpPr/>
          <p:nvPr>
            <p:custDataLst>
              <p:tags r:id="rId17"/>
            </p:custDataLst>
          </p:nvPr>
        </p:nvCxnSpPr>
        <p:spPr>
          <a:xfrm flipV="1">
            <a:off x="6105132" y="1863653"/>
            <a:ext cx="0" cy="374109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0" name="Group 89"/>
          <p:cNvGrpSpPr/>
          <p:nvPr>
            <p:custDataLst>
              <p:tags r:id="rId18"/>
            </p:custDataLst>
          </p:nvPr>
        </p:nvGrpSpPr>
        <p:grpSpPr>
          <a:xfrm>
            <a:off x="2307999" y="1667392"/>
            <a:ext cx="2539774" cy="1712367"/>
            <a:chOff x="6111034" y="1483568"/>
            <a:chExt cx="2539774" cy="1712367"/>
          </a:xfrm>
        </p:grpSpPr>
        <p:sp>
          <p:nvSpPr>
            <p:cNvPr id="77" name="TextBox 76"/>
            <p:cNvSpPr txBox="1"/>
            <p:nvPr>
              <p:custDataLst>
                <p:tags r:id="rId50"/>
              </p:custDataLst>
            </p:nvPr>
          </p:nvSpPr>
          <p:spPr>
            <a:xfrm>
              <a:off x="6635142" y="1483568"/>
              <a:ext cx="758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onstantia" panose="02030602050306030303" pitchFamily="18" charset="0"/>
                  <a:ea typeface="+mn-ea"/>
                  <a:cs typeface="+mn-cs"/>
                </a:rPr>
                <a:t>2015</a:t>
              </a:r>
            </a:p>
          </p:txBody>
        </p:sp>
        <p:sp>
          <p:nvSpPr>
            <p:cNvPr id="78" name="TextBox 77"/>
            <p:cNvSpPr txBox="1"/>
            <p:nvPr>
              <p:custDataLst>
                <p:tags r:id="rId51"/>
              </p:custDataLst>
            </p:nvPr>
          </p:nvSpPr>
          <p:spPr>
            <a:xfrm>
              <a:off x="6111034" y="1995606"/>
              <a:ext cx="2539774"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Prevalence-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5.9%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Incidence-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0.27%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Mortality-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35,821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MTCT Rate-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PLHIV-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1,517,707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Infections-</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77,647</a:t>
              </a: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79" name="Straight Connector 78"/>
          <p:cNvCxnSpPr/>
          <p:nvPr>
            <p:custDataLst>
              <p:tags r:id="rId19"/>
            </p:custDataLst>
          </p:nvPr>
        </p:nvCxnSpPr>
        <p:spPr>
          <a:xfrm flipV="1">
            <a:off x="8011705" y="1706370"/>
            <a:ext cx="0" cy="381477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1" name="Group 90"/>
          <p:cNvGrpSpPr/>
          <p:nvPr>
            <p:custDataLst>
              <p:tags r:id="rId20"/>
            </p:custDataLst>
          </p:nvPr>
        </p:nvGrpSpPr>
        <p:grpSpPr>
          <a:xfrm>
            <a:off x="4182051" y="1771703"/>
            <a:ext cx="2368748" cy="1566946"/>
            <a:chOff x="5409537" y="1118340"/>
            <a:chExt cx="2468302" cy="1704496"/>
          </a:xfrm>
        </p:grpSpPr>
        <p:sp>
          <p:nvSpPr>
            <p:cNvPr id="80" name="TextBox 79"/>
            <p:cNvSpPr txBox="1"/>
            <p:nvPr>
              <p:custDataLst>
                <p:tags r:id="rId48"/>
              </p:custDataLst>
            </p:nvPr>
          </p:nvSpPr>
          <p:spPr>
            <a:xfrm>
              <a:off x="5901074" y="1118340"/>
              <a:ext cx="758589" cy="4352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60000"/>
                      <a:lumOff val="40000"/>
                    </a:srgbClr>
                  </a:solidFill>
                  <a:effectLst/>
                  <a:uLnTx/>
                  <a:uFillTx/>
                  <a:latin typeface="Constantia" panose="02030602050306030303" pitchFamily="18" charset="0"/>
                  <a:ea typeface="+mn-ea"/>
                  <a:cs typeface="+mn-cs"/>
                </a:rPr>
                <a:t>2019</a:t>
              </a:r>
            </a:p>
          </p:txBody>
        </p:sp>
        <p:sp>
          <p:nvSpPr>
            <p:cNvPr id="81" name="TextBox 80"/>
            <p:cNvSpPr txBox="1"/>
            <p:nvPr>
              <p:custDataLst>
                <p:tags r:id="rId49"/>
              </p:custDataLst>
            </p:nvPr>
          </p:nvSpPr>
          <p:spPr>
            <a:xfrm>
              <a:off x="5409537" y="1622507"/>
              <a:ext cx="246830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Prevalence-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4.5%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Incidence-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0.11%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Mortality-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20,997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MTCT Rate-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PLHIV-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1,508,405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Infections-</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41,416</a:t>
              </a: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52" name="Straight Connector 51">
            <a:extLst>
              <a:ext uri="{FF2B5EF4-FFF2-40B4-BE49-F238E27FC236}">
                <a16:creationId xmlns:a16="http://schemas.microsoft.com/office/drawing/2014/main" id="{53BD859E-32E5-4ECF-B778-2E4496E79697}"/>
              </a:ext>
            </a:extLst>
          </p:cNvPr>
          <p:cNvCxnSpPr/>
          <p:nvPr>
            <p:custDataLst>
              <p:tags r:id="rId21"/>
            </p:custDataLst>
          </p:nvPr>
        </p:nvCxnSpPr>
        <p:spPr>
          <a:xfrm flipV="1">
            <a:off x="9883490" y="1750474"/>
            <a:ext cx="0" cy="381477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9FBE2E8-88C9-47CB-88B2-FA3F748BF15D}"/>
              </a:ext>
            </a:extLst>
          </p:cNvPr>
          <p:cNvSpPr txBox="1"/>
          <p:nvPr>
            <p:custDataLst>
              <p:tags r:id="rId22"/>
            </p:custDataLst>
          </p:nvPr>
        </p:nvSpPr>
        <p:spPr>
          <a:xfrm>
            <a:off x="6619207" y="1709208"/>
            <a:ext cx="967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Constantia" panose="02030602050306030303" pitchFamily="18" charset="0"/>
                <a:ea typeface="+mn-ea"/>
                <a:cs typeface="+mn-cs"/>
              </a:rPr>
              <a:t>2020</a:t>
            </a:r>
          </a:p>
        </p:txBody>
      </p:sp>
      <p:sp>
        <p:nvSpPr>
          <p:cNvPr id="56" name="TextBox 55">
            <a:extLst>
              <a:ext uri="{FF2B5EF4-FFF2-40B4-BE49-F238E27FC236}">
                <a16:creationId xmlns:a16="http://schemas.microsoft.com/office/drawing/2014/main" id="{6CA1D27F-5776-427D-B9AB-23E3FAA66A86}"/>
              </a:ext>
            </a:extLst>
          </p:cNvPr>
          <p:cNvSpPr txBox="1"/>
          <p:nvPr>
            <p:custDataLst>
              <p:tags r:id="rId23"/>
            </p:custDataLst>
          </p:nvPr>
        </p:nvSpPr>
        <p:spPr>
          <a:xfrm>
            <a:off x="6154855" y="2186984"/>
            <a:ext cx="197967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Prevalence-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4.3%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Incidence-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0.09%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Mortality-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19,486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MTCT Rate-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9.7%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PLHIV-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1,435,271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Infections-</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32,027</a:t>
            </a: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A6F4059C-5133-465F-85C5-B19F8A8805A5}"/>
              </a:ext>
            </a:extLst>
          </p:cNvPr>
          <p:cNvSpPr txBox="1"/>
          <p:nvPr>
            <p:custDataLst>
              <p:tags r:id="rId24"/>
            </p:custDataLst>
          </p:nvPr>
        </p:nvSpPr>
        <p:spPr>
          <a:xfrm>
            <a:off x="8069849" y="2212236"/>
            <a:ext cx="197967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Prevalence-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Incidence-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0.098%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Mortality-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22,373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MTCT Rate-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8.9%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PLHIV-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1,437,267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Infections-</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34,540</a:t>
            </a: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D456CA1F-5A33-4555-A3B7-A11D16E73F00}"/>
              </a:ext>
            </a:extLst>
          </p:cNvPr>
          <p:cNvSpPr txBox="1"/>
          <p:nvPr>
            <p:custDataLst>
              <p:tags r:id="rId25"/>
            </p:custDataLst>
          </p:nvPr>
        </p:nvSpPr>
        <p:spPr>
          <a:xfrm>
            <a:off x="10261359" y="1699591"/>
            <a:ext cx="967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Constantia" panose="02030602050306030303" pitchFamily="18" charset="0"/>
                <a:ea typeface="+mn-ea"/>
                <a:cs typeface="+mn-cs"/>
              </a:rPr>
              <a:t>2022</a:t>
            </a:r>
          </a:p>
        </p:txBody>
      </p:sp>
      <p:pic>
        <p:nvPicPr>
          <p:cNvPr id="86" name="Picture 85" descr="Shape&#10;&#10;Description automatically generated with low confidence">
            <a:extLst>
              <a:ext uri="{FF2B5EF4-FFF2-40B4-BE49-F238E27FC236}">
                <a16:creationId xmlns:a16="http://schemas.microsoft.com/office/drawing/2014/main" id="{472FC92D-A3D9-497F-8016-0DCC396E1FDD}"/>
              </a:ext>
            </a:extLst>
          </p:cNvPr>
          <p:cNvPicPr>
            <a:picLocks noChangeAspect="1"/>
          </p:cNvPicPr>
          <p:nvPr>
            <p:custDataLst>
              <p:tags r:id="rId26"/>
            </p:custDataLst>
          </p:nvPr>
        </p:nvPicPr>
        <p:blipFill>
          <a:blip r:embed="rId57"/>
          <a:stretch>
            <a:fillRect/>
          </a:stretch>
        </p:blipFill>
        <p:spPr>
          <a:xfrm>
            <a:off x="10441990" y="85869"/>
            <a:ext cx="1657350" cy="1066800"/>
          </a:xfrm>
          <a:prstGeom prst="rect">
            <a:avLst/>
          </a:prstGeom>
        </p:spPr>
      </p:pic>
      <p:sp>
        <p:nvSpPr>
          <p:cNvPr id="4" name="Freeform 22">
            <a:extLst>
              <a:ext uri="{FF2B5EF4-FFF2-40B4-BE49-F238E27FC236}">
                <a16:creationId xmlns:a16="http://schemas.microsoft.com/office/drawing/2014/main" id="{E3199770-08A5-CDDB-47D8-903BAEC2325E}"/>
              </a:ext>
            </a:extLst>
          </p:cNvPr>
          <p:cNvSpPr/>
          <p:nvPr>
            <p:custDataLst>
              <p:tags r:id="rId27"/>
            </p:custDataLst>
          </p:nvPr>
        </p:nvSpPr>
        <p:spPr>
          <a:xfrm rot="21420000">
            <a:off x="390768" y="4411571"/>
            <a:ext cx="1958864" cy="1239072"/>
          </a:xfrm>
          <a:custGeom>
            <a:avLst/>
            <a:gdLst>
              <a:gd name="connsiteX0" fmla="*/ 60196 w 1958864"/>
              <a:gd name="connsiteY0" fmla="*/ 0 h 1239072"/>
              <a:gd name="connsiteX1" fmla="*/ 1721218 w 1958864"/>
              <a:gd name="connsiteY1" fmla="*/ 87051 h 1239072"/>
              <a:gd name="connsiteX2" fmla="*/ 1958864 w 1958864"/>
              <a:gd name="connsiteY2" fmla="*/ 669044 h 1239072"/>
              <a:gd name="connsiteX3" fmla="*/ 1726104 w 1958864"/>
              <a:gd name="connsiteY3" fmla="*/ 1239072 h 1239072"/>
              <a:gd name="connsiteX4" fmla="*/ 0 w 1958864"/>
              <a:gd name="connsiteY4" fmla="*/ 1148611 h 1239072"/>
              <a:gd name="connsiteX5" fmla="*/ 60196 w 1958864"/>
              <a:gd name="connsiteY5" fmla="*/ 0 h 123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864" h="1239072">
                <a:moveTo>
                  <a:pt x="60196" y="0"/>
                </a:moveTo>
                <a:lnTo>
                  <a:pt x="1721218" y="87051"/>
                </a:lnTo>
                <a:lnTo>
                  <a:pt x="1958864" y="669044"/>
                </a:lnTo>
                <a:lnTo>
                  <a:pt x="1726104" y="1239072"/>
                </a:lnTo>
                <a:lnTo>
                  <a:pt x="0" y="1148611"/>
                </a:lnTo>
                <a:lnTo>
                  <a:pt x="6019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21">
            <a:extLst>
              <a:ext uri="{FF2B5EF4-FFF2-40B4-BE49-F238E27FC236}">
                <a16:creationId xmlns:a16="http://schemas.microsoft.com/office/drawing/2014/main" id="{62DB8C27-24CD-7FE7-654D-F3401060E826}"/>
              </a:ext>
            </a:extLst>
          </p:cNvPr>
          <p:cNvSpPr/>
          <p:nvPr>
            <p:custDataLst>
              <p:tags r:id="rId28"/>
            </p:custDataLst>
          </p:nvPr>
        </p:nvSpPr>
        <p:spPr>
          <a:xfrm rot="21420000">
            <a:off x="2286809" y="4405493"/>
            <a:ext cx="2059650" cy="1247691"/>
          </a:xfrm>
          <a:custGeom>
            <a:avLst/>
            <a:gdLst>
              <a:gd name="connsiteX0" fmla="*/ 10198 w 2261671"/>
              <a:gd name="connsiteY0" fmla="*/ 0 h 1256958"/>
              <a:gd name="connsiteX1" fmla="*/ 2036039 w 2261671"/>
              <a:gd name="connsiteY1" fmla="*/ 106170 h 1256958"/>
              <a:gd name="connsiteX2" fmla="*/ 2261671 w 2261671"/>
              <a:gd name="connsiteY2" fmla="*/ 658739 h 1256958"/>
              <a:gd name="connsiteX3" fmla="*/ 2017399 w 2261671"/>
              <a:gd name="connsiteY3" fmla="*/ 1256958 h 1256958"/>
              <a:gd name="connsiteX4" fmla="*/ 0 w 2261671"/>
              <a:gd name="connsiteY4" fmla="*/ 1151231 h 1256958"/>
              <a:gd name="connsiteX5" fmla="*/ 240141 w 2261671"/>
              <a:gd name="connsiteY5" fmla="*/ 563129 h 1256958"/>
              <a:gd name="connsiteX6" fmla="*/ 10198 w 2261671"/>
              <a:gd name="connsiteY6" fmla="*/ 0 h 125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671" h="1256958">
                <a:moveTo>
                  <a:pt x="10198" y="0"/>
                </a:moveTo>
                <a:lnTo>
                  <a:pt x="2036039" y="106170"/>
                </a:lnTo>
                <a:lnTo>
                  <a:pt x="2261671" y="658739"/>
                </a:lnTo>
                <a:lnTo>
                  <a:pt x="2017399" y="1256958"/>
                </a:lnTo>
                <a:lnTo>
                  <a:pt x="0" y="1151231"/>
                </a:lnTo>
                <a:lnTo>
                  <a:pt x="240141" y="563129"/>
                </a:lnTo>
                <a:lnTo>
                  <a:pt x="10198"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20">
            <a:extLst>
              <a:ext uri="{FF2B5EF4-FFF2-40B4-BE49-F238E27FC236}">
                <a16:creationId xmlns:a16="http://schemas.microsoft.com/office/drawing/2014/main" id="{51231916-AC58-59B9-843A-2060EC08A786}"/>
              </a:ext>
            </a:extLst>
          </p:cNvPr>
          <p:cNvSpPr/>
          <p:nvPr>
            <p:custDataLst>
              <p:tags r:id="rId29"/>
            </p:custDataLst>
          </p:nvPr>
        </p:nvSpPr>
        <p:spPr>
          <a:xfrm rot="21420000">
            <a:off x="4168129" y="4443869"/>
            <a:ext cx="2116199" cy="1238035"/>
          </a:xfrm>
          <a:custGeom>
            <a:avLst/>
            <a:gdLst>
              <a:gd name="connsiteX0" fmla="*/ 33723 w 2314774"/>
              <a:gd name="connsiteY0" fmla="*/ 0 h 1259112"/>
              <a:gd name="connsiteX1" fmla="*/ 2077128 w 2314774"/>
              <a:gd name="connsiteY1" fmla="*/ 107090 h 1259112"/>
              <a:gd name="connsiteX2" fmla="*/ 2314774 w 2314774"/>
              <a:gd name="connsiteY2" fmla="*/ 689083 h 1259112"/>
              <a:gd name="connsiteX3" fmla="*/ 2082013 w 2314774"/>
              <a:gd name="connsiteY3" fmla="*/ 1259112 h 1259112"/>
              <a:gd name="connsiteX4" fmla="*/ 0 w 2314774"/>
              <a:gd name="connsiteY4" fmla="*/ 1149998 h 1259112"/>
              <a:gd name="connsiteX5" fmla="*/ 251653 w 2314774"/>
              <a:gd name="connsiteY5" fmla="*/ 533705 h 1259112"/>
              <a:gd name="connsiteX6" fmla="*/ 33723 w 2314774"/>
              <a:gd name="connsiteY6" fmla="*/ 0 h 125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774" h="1259112">
                <a:moveTo>
                  <a:pt x="33723" y="0"/>
                </a:moveTo>
                <a:lnTo>
                  <a:pt x="2077128" y="107090"/>
                </a:lnTo>
                <a:lnTo>
                  <a:pt x="2314774" y="689083"/>
                </a:lnTo>
                <a:lnTo>
                  <a:pt x="2082013" y="1259112"/>
                </a:lnTo>
                <a:lnTo>
                  <a:pt x="0" y="1149998"/>
                </a:lnTo>
                <a:lnTo>
                  <a:pt x="251653" y="533705"/>
                </a:lnTo>
                <a:lnTo>
                  <a:pt x="33723" y="0"/>
                </a:lnTo>
                <a:close/>
              </a:path>
            </a:pathLst>
          </a:cu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19">
            <a:extLst>
              <a:ext uri="{FF2B5EF4-FFF2-40B4-BE49-F238E27FC236}">
                <a16:creationId xmlns:a16="http://schemas.microsoft.com/office/drawing/2014/main" id="{D693C48F-3CD2-BFAE-E839-5B4796B7BDD5}"/>
              </a:ext>
            </a:extLst>
          </p:cNvPr>
          <p:cNvSpPr/>
          <p:nvPr>
            <p:custDataLst>
              <p:tags r:id="rId30"/>
            </p:custDataLst>
          </p:nvPr>
        </p:nvSpPr>
        <p:spPr>
          <a:xfrm rot="21420000">
            <a:off x="6199426" y="4474278"/>
            <a:ext cx="1894283" cy="1196379"/>
          </a:xfrm>
          <a:custGeom>
            <a:avLst/>
            <a:gdLst>
              <a:gd name="connsiteX0" fmla="*/ 10198 w 2350877"/>
              <a:gd name="connsiteY0" fmla="*/ 0 h 1261634"/>
              <a:gd name="connsiteX1" fmla="*/ 2125246 w 2350877"/>
              <a:gd name="connsiteY1" fmla="*/ 110845 h 1261634"/>
              <a:gd name="connsiteX2" fmla="*/ 2350877 w 2350877"/>
              <a:gd name="connsiteY2" fmla="*/ 663414 h 1261634"/>
              <a:gd name="connsiteX3" fmla="*/ 2106605 w 2350877"/>
              <a:gd name="connsiteY3" fmla="*/ 1261634 h 1261634"/>
              <a:gd name="connsiteX4" fmla="*/ 0 w 2350877"/>
              <a:gd name="connsiteY4" fmla="*/ 1151231 h 1261634"/>
              <a:gd name="connsiteX5" fmla="*/ 240142 w 2350877"/>
              <a:gd name="connsiteY5" fmla="*/ 563129 h 1261634"/>
              <a:gd name="connsiteX6" fmla="*/ 10198 w 2350877"/>
              <a:gd name="connsiteY6" fmla="*/ 0 h 12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877" h="1261634">
                <a:moveTo>
                  <a:pt x="10198" y="0"/>
                </a:moveTo>
                <a:lnTo>
                  <a:pt x="2125246" y="110845"/>
                </a:lnTo>
                <a:lnTo>
                  <a:pt x="2350877" y="663414"/>
                </a:lnTo>
                <a:lnTo>
                  <a:pt x="2106605" y="1261634"/>
                </a:lnTo>
                <a:lnTo>
                  <a:pt x="0" y="1151231"/>
                </a:lnTo>
                <a:lnTo>
                  <a:pt x="240142" y="563129"/>
                </a:lnTo>
                <a:lnTo>
                  <a:pt x="101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FFF9D34-8F76-0DA3-7907-C118A8636E04}"/>
              </a:ext>
            </a:extLst>
          </p:cNvPr>
          <p:cNvPicPr>
            <a:picLocks noChangeAspect="1"/>
          </p:cNvPicPr>
          <p:nvPr>
            <p:custDataLst>
              <p:tags r:id="rId31"/>
            </p:custDataLst>
          </p:nvPr>
        </p:nvPicPr>
        <p:blipFill>
          <a:blip r:embed="rId58" cstate="print">
            <a:extLst>
              <a:ext uri="{28A0092B-C50C-407E-A947-70E740481C1C}">
                <a14:useLocalDpi xmlns:a14="http://schemas.microsoft.com/office/drawing/2010/main" val="0"/>
              </a:ext>
            </a:extLst>
          </a:blip>
          <a:stretch>
            <a:fillRect/>
          </a:stretch>
        </p:blipFill>
        <p:spPr>
          <a:xfrm rot="20331978">
            <a:off x="2727021" y="4147015"/>
            <a:ext cx="1262965" cy="1211163"/>
          </a:xfrm>
          <a:prstGeom prst="rect">
            <a:avLst/>
          </a:prstGeom>
        </p:spPr>
      </p:pic>
      <p:pic>
        <p:nvPicPr>
          <p:cNvPr id="10" name="Picture 9">
            <a:extLst>
              <a:ext uri="{FF2B5EF4-FFF2-40B4-BE49-F238E27FC236}">
                <a16:creationId xmlns:a16="http://schemas.microsoft.com/office/drawing/2014/main" id="{E07655C4-A46B-07EB-7AA3-0A8DBBBCF3F3}"/>
              </a:ext>
            </a:extLst>
          </p:cNvPr>
          <p:cNvPicPr>
            <a:picLocks noChangeAspect="1"/>
          </p:cNvPicPr>
          <p:nvPr>
            <p:custDataLst>
              <p:tags r:id="rId32"/>
            </p:custDataLst>
          </p:nvPr>
        </p:nvPicPr>
        <p:blipFill>
          <a:blip r:embed="rId58" cstate="print">
            <a:extLst>
              <a:ext uri="{28A0092B-C50C-407E-A947-70E740481C1C}">
                <a14:useLocalDpi xmlns:a14="http://schemas.microsoft.com/office/drawing/2010/main" val="0"/>
              </a:ext>
            </a:extLst>
          </a:blip>
          <a:stretch>
            <a:fillRect/>
          </a:stretch>
        </p:blipFill>
        <p:spPr>
          <a:xfrm rot="20331978">
            <a:off x="4665518" y="4242401"/>
            <a:ext cx="1262965" cy="1211163"/>
          </a:xfrm>
          <a:prstGeom prst="rect">
            <a:avLst/>
          </a:prstGeom>
        </p:spPr>
      </p:pic>
      <p:pic>
        <p:nvPicPr>
          <p:cNvPr id="11" name="Picture 10">
            <a:extLst>
              <a:ext uri="{FF2B5EF4-FFF2-40B4-BE49-F238E27FC236}">
                <a16:creationId xmlns:a16="http://schemas.microsoft.com/office/drawing/2014/main" id="{FF05714C-3138-BAC8-9286-2CDFEF11F050}"/>
              </a:ext>
            </a:extLst>
          </p:cNvPr>
          <p:cNvPicPr>
            <a:picLocks noChangeAspect="1"/>
          </p:cNvPicPr>
          <p:nvPr>
            <p:custDataLst>
              <p:tags r:id="rId33"/>
            </p:custDataLst>
          </p:nvPr>
        </p:nvPicPr>
        <p:blipFill>
          <a:blip r:embed="rId59">
            <a:extLst>
              <a:ext uri="{BEBA8EAE-BF5A-486C-A8C5-ECC9F3942E4B}">
                <a14:imgProps xmlns:a14="http://schemas.microsoft.com/office/drawing/2010/main">
                  <a14:imgLayer r:embed="rId60">
                    <a14:imgEffect>
                      <a14:backgroundRemoval t="0" b="89700" l="9722" r="87500"/>
                    </a14:imgEffect>
                  </a14:imgLayer>
                </a14:imgProps>
              </a:ext>
              <a:ext uri="{28A0092B-C50C-407E-A947-70E740481C1C}">
                <a14:useLocalDpi xmlns:a14="http://schemas.microsoft.com/office/drawing/2010/main" val="0"/>
              </a:ext>
            </a:extLst>
          </a:blip>
          <a:stretch>
            <a:fillRect/>
          </a:stretch>
        </p:blipFill>
        <p:spPr>
          <a:xfrm>
            <a:off x="606129" y="3734200"/>
            <a:ext cx="1509060" cy="1627828"/>
          </a:xfrm>
          <a:prstGeom prst="rect">
            <a:avLst/>
          </a:prstGeom>
        </p:spPr>
      </p:pic>
      <p:sp>
        <p:nvSpPr>
          <p:cNvPr id="12" name="Freeform 19">
            <a:extLst>
              <a:ext uri="{FF2B5EF4-FFF2-40B4-BE49-F238E27FC236}">
                <a16:creationId xmlns:a16="http://schemas.microsoft.com/office/drawing/2014/main" id="{40E57DB8-516F-7BE4-95AF-1ED8633B2B8B}"/>
              </a:ext>
            </a:extLst>
          </p:cNvPr>
          <p:cNvSpPr/>
          <p:nvPr>
            <p:custDataLst>
              <p:tags r:id="rId34"/>
            </p:custDataLst>
          </p:nvPr>
        </p:nvSpPr>
        <p:spPr>
          <a:xfrm rot="21420000">
            <a:off x="8103687" y="4479060"/>
            <a:ext cx="1919398" cy="1201975"/>
          </a:xfrm>
          <a:custGeom>
            <a:avLst/>
            <a:gdLst>
              <a:gd name="connsiteX0" fmla="*/ 10198 w 2350877"/>
              <a:gd name="connsiteY0" fmla="*/ 0 h 1261634"/>
              <a:gd name="connsiteX1" fmla="*/ 2125246 w 2350877"/>
              <a:gd name="connsiteY1" fmla="*/ 110845 h 1261634"/>
              <a:gd name="connsiteX2" fmla="*/ 2350877 w 2350877"/>
              <a:gd name="connsiteY2" fmla="*/ 663414 h 1261634"/>
              <a:gd name="connsiteX3" fmla="*/ 2106605 w 2350877"/>
              <a:gd name="connsiteY3" fmla="*/ 1261634 h 1261634"/>
              <a:gd name="connsiteX4" fmla="*/ 0 w 2350877"/>
              <a:gd name="connsiteY4" fmla="*/ 1151231 h 1261634"/>
              <a:gd name="connsiteX5" fmla="*/ 240142 w 2350877"/>
              <a:gd name="connsiteY5" fmla="*/ 563129 h 1261634"/>
              <a:gd name="connsiteX6" fmla="*/ 10198 w 2350877"/>
              <a:gd name="connsiteY6" fmla="*/ 0 h 12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877" h="1261634">
                <a:moveTo>
                  <a:pt x="10198" y="0"/>
                </a:moveTo>
                <a:lnTo>
                  <a:pt x="2125246" y="110845"/>
                </a:lnTo>
                <a:lnTo>
                  <a:pt x="2350877" y="663414"/>
                </a:lnTo>
                <a:lnTo>
                  <a:pt x="2106605" y="1261634"/>
                </a:lnTo>
                <a:lnTo>
                  <a:pt x="0" y="1151231"/>
                </a:lnTo>
                <a:lnTo>
                  <a:pt x="240142" y="563129"/>
                </a:lnTo>
                <a:lnTo>
                  <a:pt x="10198"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5B243983-BFF7-E439-CA40-592FF5C4DEE8}"/>
              </a:ext>
            </a:extLst>
          </p:cNvPr>
          <p:cNvGrpSpPr/>
          <p:nvPr>
            <p:custDataLst>
              <p:tags r:id="rId35"/>
            </p:custDataLst>
          </p:nvPr>
        </p:nvGrpSpPr>
        <p:grpSpPr>
          <a:xfrm>
            <a:off x="6466979" y="4304078"/>
            <a:ext cx="1234680" cy="1192603"/>
            <a:chOff x="9694187" y="4799506"/>
            <a:chExt cx="1244341" cy="1304333"/>
          </a:xfrm>
        </p:grpSpPr>
        <p:pic>
          <p:nvPicPr>
            <p:cNvPr id="14" name="Picture 13">
              <a:extLst>
                <a:ext uri="{FF2B5EF4-FFF2-40B4-BE49-F238E27FC236}">
                  <a16:creationId xmlns:a16="http://schemas.microsoft.com/office/drawing/2014/main" id="{34B928C9-3C3C-16BA-B353-7E106C363867}"/>
                </a:ext>
              </a:extLst>
            </p:cNvPr>
            <p:cNvPicPr>
              <a:picLocks noChangeAspect="1"/>
            </p:cNvPicPr>
            <p:nvPr>
              <p:custDataLst>
                <p:tags r:id="rId46"/>
              </p:custDataLst>
            </p:nvPr>
          </p:nvPicPr>
          <p:blipFill>
            <a:blip r:embed="rId61">
              <a:extLst>
                <a:ext uri="{BEBA8EAE-BF5A-486C-A8C5-ECC9F3942E4B}">
                  <a14:imgProps xmlns:a14="http://schemas.microsoft.com/office/drawing/2010/main">
                    <a14:imgLayer r:embed="rId62">
                      <a14:imgEffect>
                        <a14:backgroundRemoval t="0" b="100000" l="9778" r="91111"/>
                      </a14:imgEffect>
                    </a14:imgLayer>
                  </a14:imgProps>
                </a:ext>
                <a:ext uri="{28A0092B-C50C-407E-A947-70E740481C1C}">
                  <a14:useLocalDpi xmlns:a14="http://schemas.microsoft.com/office/drawing/2010/main" val="0"/>
                </a:ext>
              </a:extLst>
            </a:blip>
            <a:stretch>
              <a:fillRect/>
            </a:stretch>
          </p:blipFill>
          <p:spPr>
            <a:xfrm>
              <a:off x="9694187" y="4859498"/>
              <a:ext cx="1244341" cy="1244341"/>
            </a:xfrm>
            <a:prstGeom prst="rect">
              <a:avLst/>
            </a:prstGeom>
          </p:spPr>
        </p:pic>
        <p:sp>
          <p:nvSpPr>
            <p:cNvPr id="15" name="Oval 14">
              <a:extLst>
                <a:ext uri="{FF2B5EF4-FFF2-40B4-BE49-F238E27FC236}">
                  <a16:creationId xmlns:a16="http://schemas.microsoft.com/office/drawing/2014/main" id="{C63A6C8E-1AD3-569F-EB17-EFF2C9C0AA74}"/>
                </a:ext>
              </a:extLst>
            </p:cNvPr>
            <p:cNvSpPr/>
            <p:nvPr>
              <p:custDataLst>
                <p:tags r:id="rId47"/>
              </p:custDataLst>
            </p:nvPr>
          </p:nvSpPr>
          <p:spPr>
            <a:xfrm>
              <a:off x="10215863" y="4799506"/>
              <a:ext cx="232012" cy="2459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19">
            <a:extLst>
              <a:ext uri="{FF2B5EF4-FFF2-40B4-BE49-F238E27FC236}">
                <a16:creationId xmlns:a16="http://schemas.microsoft.com/office/drawing/2014/main" id="{FE53E51F-ACA0-A90B-F8F0-54A56B18741E}"/>
              </a:ext>
            </a:extLst>
          </p:cNvPr>
          <p:cNvSpPr/>
          <p:nvPr>
            <p:custDataLst>
              <p:tags r:id="rId36"/>
            </p:custDataLst>
          </p:nvPr>
        </p:nvSpPr>
        <p:spPr>
          <a:xfrm rot="21420000">
            <a:off x="9945219" y="4480208"/>
            <a:ext cx="1919398" cy="1201975"/>
          </a:xfrm>
          <a:custGeom>
            <a:avLst/>
            <a:gdLst>
              <a:gd name="connsiteX0" fmla="*/ 10198 w 2350877"/>
              <a:gd name="connsiteY0" fmla="*/ 0 h 1261634"/>
              <a:gd name="connsiteX1" fmla="*/ 2125246 w 2350877"/>
              <a:gd name="connsiteY1" fmla="*/ 110845 h 1261634"/>
              <a:gd name="connsiteX2" fmla="*/ 2350877 w 2350877"/>
              <a:gd name="connsiteY2" fmla="*/ 663414 h 1261634"/>
              <a:gd name="connsiteX3" fmla="*/ 2106605 w 2350877"/>
              <a:gd name="connsiteY3" fmla="*/ 1261634 h 1261634"/>
              <a:gd name="connsiteX4" fmla="*/ 0 w 2350877"/>
              <a:gd name="connsiteY4" fmla="*/ 1151231 h 1261634"/>
              <a:gd name="connsiteX5" fmla="*/ 240142 w 2350877"/>
              <a:gd name="connsiteY5" fmla="*/ 563129 h 1261634"/>
              <a:gd name="connsiteX6" fmla="*/ 10198 w 2350877"/>
              <a:gd name="connsiteY6" fmla="*/ 0 h 12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877" h="1261634">
                <a:moveTo>
                  <a:pt x="10198" y="0"/>
                </a:moveTo>
                <a:lnTo>
                  <a:pt x="2125246" y="110845"/>
                </a:lnTo>
                <a:lnTo>
                  <a:pt x="2350877" y="663414"/>
                </a:lnTo>
                <a:lnTo>
                  <a:pt x="2106605" y="1261634"/>
                </a:lnTo>
                <a:lnTo>
                  <a:pt x="0" y="1151231"/>
                </a:lnTo>
                <a:lnTo>
                  <a:pt x="240142" y="563129"/>
                </a:lnTo>
                <a:lnTo>
                  <a:pt x="1019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A7E96D2-9FFF-CA49-94CB-9A717A5B3CDE}"/>
              </a:ext>
            </a:extLst>
          </p:cNvPr>
          <p:cNvGrpSpPr/>
          <p:nvPr>
            <p:custDataLst>
              <p:tags r:id="rId37"/>
            </p:custDataLst>
          </p:nvPr>
        </p:nvGrpSpPr>
        <p:grpSpPr>
          <a:xfrm>
            <a:off x="8453026" y="4331504"/>
            <a:ext cx="1234680" cy="1192603"/>
            <a:chOff x="9694187" y="4799506"/>
            <a:chExt cx="1244341" cy="1304333"/>
          </a:xfrm>
        </p:grpSpPr>
        <p:pic>
          <p:nvPicPr>
            <p:cNvPr id="18" name="Picture 17">
              <a:extLst>
                <a:ext uri="{FF2B5EF4-FFF2-40B4-BE49-F238E27FC236}">
                  <a16:creationId xmlns:a16="http://schemas.microsoft.com/office/drawing/2014/main" id="{BF887551-D89F-BE0E-ECFC-E810B3F123DF}"/>
                </a:ext>
              </a:extLst>
            </p:cNvPr>
            <p:cNvPicPr>
              <a:picLocks noChangeAspect="1"/>
            </p:cNvPicPr>
            <p:nvPr>
              <p:custDataLst>
                <p:tags r:id="rId44"/>
              </p:custDataLst>
            </p:nvPr>
          </p:nvPicPr>
          <p:blipFill>
            <a:blip r:embed="rId61">
              <a:extLst>
                <a:ext uri="{BEBA8EAE-BF5A-486C-A8C5-ECC9F3942E4B}">
                  <a14:imgProps xmlns:a14="http://schemas.microsoft.com/office/drawing/2010/main">
                    <a14:imgLayer r:embed="rId62">
                      <a14:imgEffect>
                        <a14:backgroundRemoval t="0" b="100000" l="9778" r="91111"/>
                      </a14:imgEffect>
                    </a14:imgLayer>
                  </a14:imgProps>
                </a:ext>
                <a:ext uri="{28A0092B-C50C-407E-A947-70E740481C1C}">
                  <a14:useLocalDpi xmlns:a14="http://schemas.microsoft.com/office/drawing/2010/main" val="0"/>
                </a:ext>
              </a:extLst>
            </a:blip>
            <a:stretch>
              <a:fillRect/>
            </a:stretch>
          </p:blipFill>
          <p:spPr>
            <a:xfrm>
              <a:off x="9694187" y="4859498"/>
              <a:ext cx="1244341" cy="1244341"/>
            </a:xfrm>
            <a:prstGeom prst="rect">
              <a:avLst/>
            </a:prstGeom>
          </p:spPr>
        </p:pic>
        <p:sp>
          <p:nvSpPr>
            <p:cNvPr id="19" name="Oval 18">
              <a:extLst>
                <a:ext uri="{FF2B5EF4-FFF2-40B4-BE49-F238E27FC236}">
                  <a16:creationId xmlns:a16="http://schemas.microsoft.com/office/drawing/2014/main" id="{F6E06454-BFDA-6DD3-C2C4-899AEC9E3023}"/>
                </a:ext>
              </a:extLst>
            </p:cNvPr>
            <p:cNvSpPr/>
            <p:nvPr>
              <p:custDataLst>
                <p:tags r:id="rId45"/>
              </p:custDataLst>
            </p:nvPr>
          </p:nvSpPr>
          <p:spPr>
            <a:xfrm>
              <a:off x="10215863" y="4799506"/>
              <a:ext cx="232012" cy="2459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FFEA06C8-C4BA-4F1A-C305-9194D4E2E3D5}"/>
              </a:ext>
            </a:extLst>
          </p:cNvPr>
          <p:cNvSpPr txBox="1"/>
          <p:nvPr>
            <p:custDataLst>
              <p:tags r:id="rId38"/>
            </p:custDataLst>
          </p:nvPr>
        </p:nvSpPr>
        <p:spPr>
          <a:xfrm>
            <a:off x="9948169" y="2228671"/>
            <a:ext cx="197967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Prevalence-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3.7%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Incidence-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0.059%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Mortality-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18,473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MTCT Rate-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8.6%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PLHIV- </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1,377,784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HIV Infections-</a:t>
            </a:r>
            <a:r>
              <a:rPr kumimoji="0" lang="en-US" sz="1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22,154</a:t>
            </a:r>
            <a:endPar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094CF32-C529-06F1-4607-9DB21ECFF0A8}"/>
              </a:ext>
            </a:extLst>
          </p:cNvPr>
          <p:cNvSpPr txBox="1"/>
          <p:nvPr>
            <p:custDataLst>
              <p:tags r:id="rId39"/>
            </p:custDataLst>
          </p:nvPr>
        </p:nvSpPr>
        <p:spPr>
          <a:xfrm>
            <a:off x="8621853" y="1699591"/>
            <a:ext cx="967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Constantia" panose="02030602050306030303" pitchFamily="18" charset="0"/>
                <a:ea typeface="+mn-ea"/>
                <a:cs typeface="+mn-cs"/>
              </a:rPr>
              <a:t>2021</a:t>
            </a:r>
          </a:p>
        </p:txBody>
      </p:sp>
      <p:grpSp>
        <p:nvGrpSpPr>
          <p:cNvPr id="21" name="Group 20">
            <a:extLst>
              <a:ext uri="{FF2B5EF4-FFF2-40B4-BE49-F238E27FC236}">
                <a16:creationId xmlns:a16="http://schemas.microsoft.com/office/drawing/2014/main" id="{555677F1-AAF9-4373-A7E8-34C49A926409}"/>
              </a:ext>
            </a:extLst>
          </p:cNvPr>
          <p:cNvGrpSpPr/>
          <p:nvPr>
            <p:custDataLst>
              <p:tags r:id="rId40"/>
            </p:custDataLst>
          </p:nvPr>
        </p:nvGrpSpPr>
        <p:grpSpPr>
          <a:xfrm>
            <a:off x="10370333" y="4344232"/>
            <a:ext cx="1234680" cy="1192603"/>
            <a:chOff x="9694187" y="4799506"/>
            <a:chExt cx="1244341" cy="1304333"/>
          </a:xfrm>
        </p:grpSpPr>
        <p:pic>
          <p:nvPicPr>
            <p:cNvPr id="22" name="Picture 21">
              <a:extLst>
                <a:ext uri="{FF2B5EF4-FFF2-40B4-BE49-F238E27FC236}">
                  <a16:creationId xmlns:a16="http://schemas.microsoft.com/office/drawing/2014/main" id="{C0D31DE3-56F2-262D-0CDB-4DF61581558C}"/>
                </a:ext>
              </a:extLst>
            </p:cNvPr>
            <p:cNvPicPr>
              <a:picLocks noChangeAspect="1"/>
            </p:cNvPicPr>
            <p:nvPr>
              <p:custDataLst>
                <p:tags r:id="rId42"/>
              </p:custDataLst>
            </p:nvPr>
          </p:nvPicPr>
          <p:blipFill>
            <a:blip r:embed="rId61">
              <a:extLst>
                <a:ext uri="{BEBA8EAE-BF5A-486C-A8C5-ECC9F3942E4B}">
                  <a14:imgProps xmlns:a14="http://schemas.microsoft.com/office/drawing/2010/main">
                    <a14:imgLayer r:embed="rId62">
                      <a14:imgEffect>
                        <a14:backgroundRemoval t="0" b="100000" l="9778" r="91111"/>
                      </a14:imgEffect>
                    </a14:imgLayer>
                  </a14:imgProps>
                </a:ext>
                <a:ext uri="{28A0092B-C50C-407E-A947-70E740481C1C}">
                  <a14:useLocalDpi xmlns:a14="http://schemas.microsoft.com/office/drawing/2010/main" val="0"/>
                </a:ext>
              </a:extLst>
            </a:blip>
            <a:stretch>
              <a:fillRect/>
            </a:stretch>
          </p:blipFill>
          <p:spPr>
            <a:xfrm>
              <a:off x="9694187" y="4859498"/>
              <a:ext cx="1244341" cy="1244341"/>
            </a:xfrm>
            <a:prstGeom prst="rect">
              <a:avLst/>
            </a:prstGeom>
          </p:spPr>
        </p:pic>
        <p:sp>
          <p:nvSpPr>
            <p:cNvPr id="23" name="Oval 22">
              <a:extLst>
                <a:ext uri="{FF2B5EF4-FFF2-40B4-BE49-F238E27FC236}">
                  <a16:creationId xmlns:a16="http://schemas.microsoft.com/office/drawing/2014/main" id="{AEF5801E-877C-7D15-3EB8-C7623691DC11}"/>
                </a:ext>
              </a:extLst>
            </p:cNvPr>
            <p:cNvSpPr/>
            <p:nvPr>
              <p:custDataLst>
                <p:tags r:id="rId43"/>
              </p:custDataLst>
            </p:nvPr>
          </p:nvSpPr>
          <p:spPr>
            <a:xfrm>
              <a:off x="10215863" y="4799506"/>
              <a:ext cx="232012" cy="2459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1F0F513E-8C0F-A484-8615-A82624147EAD}"/>
              </a:ext>
            </a:extLst>
          </p:cNvPr>
          <p:cNvSpPr txBox="1"/>
          <p:nvPr>
            <p:custDataLst>
              <p:tags r:id="rId41"/>
            </p:custDataLst>
          </p:nvPr>
        </p:nvSpPr>
        <p:spPr>
          <a:xfrm>
            <a:off x="139811" y="6474696"/>
            <a:ext cx="35699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Source: HIV Estimates 2023</a:t>
            </a:r>
          </a:p>
        </p:txBody>
      </p:sp>
    </p:spTree>
    <p:extLst>
      <p:ext uri="{BB962C8B-B14F-4D97-AF65-F5344CB8AC3E}">
        <p14:creationId xmlns:p14="http://schemas.microsoft.com/office/powerpoint/2010/main" val="15626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10"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fltVal val="0"/>
                                          </p:val>
                                        </p:tav>
                                        <p:tav tm="100000">
                                          <p:val>
                                            <p:strVal val="#ppt_w"/>
                                          </p:val>
                                        </p:tav>
                                      </p:tavLst>
                                    </p:anim>
                                    <p:anim calcmode="lin" valueType="num">
                                      <p:cBhvr>
                                        <p:cTn id="22" dur="500" fill="hold"/>
                                        <p:tgtEl>
                                          <p:spTgt spid="61"/>
                                        </p:tgtEl>
                                        <p:attrNameLst>
                                          <p:attrName>ppt_h</p:attrName>
                                        </p:attrNameLst>
                                      </p:cBhvr>
                                      <p:tavLst>
                                        <p:tav tm="0">
                                          <p:val>
                                            <p:strVal val="#ppt_h"/>
                                          </p:val>
                                        </p:tav>
                                        <p:tav tm="100000">
                                          <p:val>
                                            <p:strVal val="#ppt_h"/>
                                          </p:val>
                                        </p:tav>
                                      </p:tavLst>
                                    </p:anim>
                                  </p:childTnLst>
                                </p:cTn>
                              </p:par>
                            </p:childTnLst>
                          </p:cTn>
                        </p:par>
                        <p:par>
                          <p:cTn id="23" fill="hold">
                            <p:stCondLst>
                              <p:cond delay="1500"/>
                            </p:stCondLst>
                            <p:childTnLst>
                              <p:par>
                                <p:cTn id="24" presetID="17" presetClass="entr" presetSubtype="10" fill="hold" nodeType="after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p:cTn id="26" dur="500" fill="hold"/>
                                        <p:tgtEl>
                                          <p:spTgt spid="70"/>
                                        </p:tgtEl>
                                        <p:attrNameLst>
                                          <p:attrName>ppt_w</p:attrName>
                                        </p:attrNameLst>
                                      </p:cBhvr>
                                      <p:tavLst>
                                        <p:tav tm="0">
                                          <p:val>
                                            <p:fltVal val="0"/>
                                          </p:val>
                                        </p:tav>
                                        <p:tav tm="100000">
                                          <p:val>
                                            <p:strVal val="#ppt_w"/>
                                          </p:val>
                                        </p:tav>
                                      </p:tavLst>
                                    </p:anim>
                                    <p:anim calcmode="lin" valueType="num">
                                      <p:cBhvr>
                                        <p:cTn id="27" dur="500" fill="hold"/>
                                        <p:tgtEl>
                                          <p:spTgt spid="70"/>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17" presetClass="entr" presetSubtype="1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strVal val="#ppt_h"/>
                                          </p:val>
                                        </p:tav>
                                        <p:tav tm="100000">
                                          <p:val>
                                            <p:strVal val="#ppt_h"/>
                                          </p:val>
                                        </p:tav>
                                      </p:tavLst>
                                    </p:anim>
                                  </p:childTnLst>
                                </p:cTn>
                              </p:par>
                            </p:childTnLst>
                          </p:cTn>
                        </p:par>
                        <p:par>
                          <p:cTn id="33" fill="hold">
                            <p:stCondLst>
                              <p:cond delay="2500"/>
                            </p:stCondLst>
                            <p:childTnLst>
                              <p:par>
                                <p:cTn id="34" presetID="17" presetClass="entr" presetSubtype="10"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 calcmode="lin" valueType="num">
                                      <p:cBhvr>
                                        <p:cTn id="36" dur="500" fill="hold"/>
                                        <p:tgtEl>
                                          <p:spTgt spid="73"/>
                                        </p:tgtEl>
                                        <p:attrNameLst>
                                          <p:attrName>ppt_w</p:attrName>
                                        </p:attrNameLst>
                                      </p:cBhvr>
                                      <p:tavLst>
                                        <p:tav tm="0">
                                          <p:val>
                                            <p:fltVal val="0"/>
                                          </p:val>
                                        </p:tav>
                                        <p:tav tm="100000">
                                          <p:val>
                                            <p:strVal val="#ppt_w"/>
                                          </p:val>
                                        </p:tav>
                                      </p:tavLst>
                                    </p:anim>
                                    <p:anim calcmode="lin" valueType="num">
                                      <p:cBhvr>
                                        <p:cTn id="37" dur="500" fill="hold"/>
                                        <p:tgtEl>
                                          <p:spTgt spid="73"/>
                                        </p:tgtEl>
                                        <p:attrNameLst>
                                          <p:attrName>ppt_h</p:attrName>
                                        </p:attrNameLst>
                                      </p:cBhvr>
                                      <p:tavLst>
                                        <p:tav tm="0">
                                          <p:val>
                                            <p:strVal val="#ppt_h"/>
                                          </p:val>
                                        </p:tav>
                                        <p:tav tm="100000">
                                          <p:val>
                                            <p:strVal val="#ppt_h"/>
                                          </p:val>
                                        </p:tav>
                                      </p:tavLst>
                                    </p:anim>
                                  </p:childTnLst>
                                </p:cTn>
                              </p:par>
                            </p:childTnLst>
                          </p:cTn>
                        </p:par>
                        <p:par>
                          <p:cTn id="38" fill="hold">
                            <p:stCondLst>
                              <p:cond delay="3000"/>
                            </p:stCondLst>
                            <p:childTnLst>
                              <p:par>
                                <p:cTn id="39" presetID="17" presetClass="entr" presetSubtype="10" fill="hold" nodeType="afterEffect">
                                  <p:stCondLst>
                                    <p:cond delay="0"/>
                                  </p:stCondLst>
                                  <p:childTnLst>
                                    <p:set>
                                      <p:cBhvr>
                                        <p:cTn id="40" dur="1" fill="hold">
                                          <p:stCondLst>
                                            <p:cond delay="0"/>
                                          </p:stCondLst>
                                        </p:cTn>
                                        <p:tgtEl>
                                          <p:spTgt spid="89"/>
                                        </p:tgtEl>
                                        <p:attrNameLst>
                                          <p:attrName>style.visibility</p:attrName>
                                        </p:attrNameLst>
                                      </p:cBhvr>
                                      <p:to>
                                        <p:strVal val="visible"/>
                                      </p:to>
                                    </p:set>
                                    <p:anim calcmode="lin" valueType="num">
                                      <p:cBhvr>
                                        <p:cTn id="41" dur="500" fill="hold"/>
                                        <p:tgtEl>
                                          <p:spTgt spid="89"/>
                                        </p:tgtEl>
                                        <p:attrNameLst>
                                          <p:attrName>ppt_w</p:attrName>
                                        </p:attrNameLst>
                                      </p:cBhvr>
                                      <p:tavLst>
                                        <p:tav tm="0">
                                          <p:val>
                                            <p:fltVal val="0"/>
                                          </p:val>
                                        </p:tav>
                                        <p:tav tm="100000">
                                          <p:val>
                                            <p:strVal val="#ppt_w"/>
                                          </p:val>
                                        </p:tav>
                                      </p:tavLst>
                                    </p:anim>
                                    <p:anim calcmode="lin" valueType="num">
                                      <p:cBhvr>
                                        <p:cTn id="42" dur="500" fill="hold"/>
                                        <p:tgtEl>
                                          <p:spTgt spid="89"/>
                                        </p:tgtEl>
                                        <p:attrNameLst>
                                          <p:attrName>ppt_h</p:attrName>
                                        </p:attrNameLst>
                                      </p:cBhvr>
                                      <p:tavLst>
                                        <p:tav tm="0">
                                          <p:val>
                                            <p:strVal val="#ppt_h"/>
                                          </p:val>
                                        </p:tav>
                                        <p:tav tm="100000">
                                          <p:val>
                                            <p:strVal val="#ppt_h"/>
                                          </p:val>
                                        </p:tav>
                                      </p:tavLst>
                                    </p:anim>
                                  </p:childTnLst>
                                </p:cTn>
                              </p:par>
                            </p:childTnLst>
                          </p:cTn>
                        </p:par>
                        <p:par>
                          <p:cTn id="43" fill="hold">
                            <p:stCondLst>
                              <p:cond delay="3500"/>
                            </p:stCondLst>
                            <p:childTnLst>
                              <p:par>
                                <p:cTn id="44" presetID="17" presetClass="entr" presetSubtype="10"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strVal val="#ppt_h"/>
                                          </p:val>
                                        </p:tav>
                                        <p:tav tm="100000">
                                          <p:val>
                                            <p:strVal val="#ppt_h"/>
                                          </p:val>
                                        </p:tav>
                                      </p:tavLst>
                                    </p:anim>
                                  </p:childTnLst>
                                </p:cTn>
                              </p:par>
                            </p:childTnLst>
                          </p:cTn>
                        </p:par>
                        <p:par>
                          <p:cTn id="48" fill="hold">
                            <p:stCondLst>
                              <p:cond delay="4000"/>
                            </p:stCondLst>
                            <p:childTnLst>
                              <p:par>
                                <p:cTn id="49" presetID="17" presetClass="entr" presetSubtype="10" fill="hold" grpId="0" nodeType="after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strVal val="#ppt_h"/>
                                          </p:val>
                                        </p:tav>
                                        <p:tav tm="100000">
                                          <p:val>
                                            <p:strVal val="#ppt_h"/>
                                          </p:val>
                                        </p:tav>
                                      </p:tavLst>
                                    </p:anim>
                                  </p:childTnLst>
                                </p:cTn>
                              </p:par>
                            </p:childTnLst>
                          </p:cTn>
                        </p:par>
                        <p:par>
                          <p:cTn id="53" fill="hold">
                            <p:stCondLst>
                              <p:cond delay="4500"/>
                            </p:stCondLst>
                            <p:childTnLst>
                              <p:par>
                                <p:cTn id="54" presetID="17" presetClass="entr" presetSubtype="10" fill="hold" nodeType="afterEffect">
                                  <p:stCondLst>
                                    <p:cond delay="0"/>
                                  </p:stCondLst>
                                  <p:childTnLst>
                                    <p:set>
                                      <p:cBhvr>
                                        <p:cTn id="55" dur="1" fill="hold">
                                          <p:stCondLst>
                                            <p:cond delay="0"/>
                                          </p:stCondLst>
                                        </p:cTn>
                                        <p:tgtEl>
                                          <p:spTgt spid="76"/>
                                        </p:tgtEl>
                                        <p:attrNameLst>
                                          <p:attrName>style.visibility</p:attrName>
                                        </p:attrNameLst>
                                      </p:cBhvr>
                                      <p:to>
                                        <p:strVal val="visible"/>
                                      </p:to>
                                    </p:set>
                                    <p:anim calcmode="lin" valueType="num">
                                      <p:cBhvr>
                                        <p:cTn id="56" dur="500" fill="hold"/>
                                        <p:tgtEl>
                                          <p:spTgt spid="76"/>
                                        </p:tgtEl>
                                        <p:attrNameLst>
                                          <p:attrName>ppt_w</p:attrName>
                                        </p:attrNameLst>
                                      </p:cBhvr>
                                      <p:tavLst>
                                        <p:tav tm="0">
                                          <p:val>
                                            <p:fltVal val="0"/>
                                          </p:val>
                                        </p:tav>
                                        <p:tav tm="100000">
                                          <p:val>
                                            <p:strVal val="#ppt_w"/>
                                          </p:val>
                                        </p:tav>
                                      </p:tavLst>
                                    </p:anim>
                                    <p:anim calcmode="lin" valueType="num">
                                      <p:cBhvr>
                                        <p:cTn id="57" dur="500" fill="hold"/>
                                        <p:tgtEl>
                                          <p:spTgt spid="76"/>
                                        </p:tgtEl>
                                        <p:attrNameLst>
                                          <p:attrName>ppt_h</p:attrName>
                                        </p:attrNameLst>
                                      </p:cBhvr>
                                      <p:tavLst>
                                        <p:tav tm="0">
                                          <p:val>
                                            <p:strVal val="#ppt_h"/>
                                          </p:val>
                                        </p:tav>
                                        <p:tav tm="100000">
                                          <p:val>
                                            <p:strVal val="#ppt_h"/>
                                          </p:val>
                                        </p:tav>
                                      </p:tavLst>
                                    </p:anim>
                                  </p:childTnLst>
                                </p:cTn>
                              </p:par>
                            </p:childTnLst>
                          </p:cTn>
                        </p:par>
                        <p:par>
                          <p:cTn id="58" fill="hold">
                            <p:stCondLst>
                              <p:cond delay="5000"/>
                            </p:stCondLst>
                            <p:childTnLst>
                              <p:par>
                                <p:cTn id="59" presetID="17" presetClass="entr" presetSubtype="1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p:cTn id="61" dur="500" fill="hold"/>
                                        <p:tgtEl>
                                          <p:spTgt spid="90"/>
                                        </p:tgtEl>
                                        <p:attrNameLst>
                                          <p:attrName>ppt_w</p:attrName>
                                        </p:attrNameLst>
                                      </p:cBhvr>
                                      <p:tavLst>
                                        <p:tav tm="0">
                                          <p:val>
                                            <p:fltVal val="0"/>
                                          </p:val>
                                        </p:tav>
                                        <p:tav tm="100000">
                                          <p:val>
                                            <p:strVal val="#ppt_w"/>
                                          </p:val>
                                        </p:tav>
                                      </p:tavLst>
                                    </p:anim>
                                    <p:anim calcmode="lin" valueType="num">
                                      <p:cBhvr>
                                        <p:cTn id="62" dur="500" fill="hold"/>
                                        <p:tgtEl>
                                          <p:spTgt spid="90"/>
                                        </p:tgtEl>
                                        <p:attrNameLst>
                                          <p:attrName>ppt_h</p:attrName>
                                        </p:attrNameLst>
                                      </p:cBhvr>
                                      <p:tavLst>
                                        <p:tav tm="0">
                                          <p:val>
                                            <p:strVal val="#ppt_h"/>
                                          </p:val>
                                        </p:tav>
                                        <p:tav tm="100000">
                                          <p:val>
                                            <p:strVal val="#ppt_h"/>
                                          </p:val>
                                        </p:tav>
                                      </p:tavLst>
                                    </p:anim>
                                  </p:childTnLst>
                                </p:cTn>
                              </p:par>
                            </p:childTnLst>
                          </p:cTn>
                        </p:par>
                        <p:par>
                          <p:cTn id="63" fill="hold">
                            <p:stCondLst>
                              <p:cond delay="5500"/>
                            </p:stCondLst>
                            <p:childTnLst>
                              <p:par>
                                <p:cTn id="64" presetID="17" presetClass="entr" presetSubtype="10" fill="hold" grpId="0" nodeType="afterEffect">
                                  <p:stCondLst>
                                    <p:cond delay="0"/>
                                  </p:stCondLst>
                                  <p:childTnLst>
                                    <p:set>
                                      <p:cBhvr>
                                        <p:cTn id="65" dur="1" fill="hold">
                                          <p:stCondLst>
                                            <p:cond delay="0"/>
                                          </p:stCondLst>
                                        </p:cTn>
                                        <p:tgtEl>
                                          <p:spTgt spid="64"/>
                                        </p:tgtEl>
                                        <p:attrNameLst>
                                          <p:attrName>style.visibility</p:attrName>
                                        </p:attrNameLst>
                                      </p:cBhvr>
                                      <p:to>
                                        <p:strVal val="visible"/>
                                      </p:to>
                                    </p:set>
                                    <p:anim calcmode="lin" valueType="num">
                                      <p:cBhvr>
                                        <p:cTn id="66" dur="500" fill="hold"/>
                                        <p:tgtEl>
                                          <p:spTgt spid="64"/>
                                        </p:tgtEl>
                                        <p:attrNameLst>
                                          <p:attrName>ppt_w</p:attrName>
                                        </p:attrNameLst>
                                      </p:cBhvr>
                                      <p:tavLst>
                                        <p:tav tm="0">
                                          <p:val>
                                            <p:fltVal val="0"/>
                                          </p:val>
                                        </p:tav>
                                        <p:tav tm="100000">
                                          <p:val>
                                            <p:strVal val="#ppt_w"/>
                                          </p:val>
                                        </p:tav>
                                      </p:tavLst>
                                    </p:anim>
                                    <p:anim calcmode="lin" valueType="num">
                                      <p:cBhvr>
                                        <p:cTn id="67" dur="500" fill="hold"/>
                                        <p:tgtEl>
                                          <p:spTgt spid="64"/>
                                        </p:tgtEl>
                                        <p:attrNameLst>
                                          <p:attrName>ppt_h</p:attrName>
                                        </p:attrNameLst>
                                      </p:cBhvr>
                                      <p:tavLst>
                                        <p:tav tm="0">
                                          <p:val>
                                            <p:strVal val="#ppt_h"/>
                                          </p:val>
                                        </p:tav>
                                        <p:tav tm="100000">
                                          <p:val>
                                            <p:strVal val="#ppt_h"/>
                                          </p:val>
                                        </p:tav>
                                      </p:tavLst>
                                    </p:anim>
                                  </p:childTnLst>
                                </p:cTn>
                              </p:par>
                            </p:childTnLst>
                          </p:cTn>
                        </p:par>
                        <p:par>
                          <p:cTn id="68" fill="hold">
                            <p:stCondLst>
                              <p:cond delay="6000"/>
                            </p:stCondLst>
                            <p:childTnLst>
                              <p:par>
                                <p:cTn id="69" presetID="17" presetClass="entr" presetSubtype="10" fill="hold" nodeType="after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p:cTn id="71" dur="500" fill="hold"/>
                                        <p:tgtEl>
                                          <p:spTgt spid="79"/>
                                        </p:tgtEl>
                                        <p:attrNameLst>
                                          <p:attrName>ppt_w</p:attrName>
                                        </p:attrNameLst>
                                      </p:cBhvr>
                                      <p:tavLst>
                                        <p:tav tm="0">
                                          <p:val>
                                            <p:fltVal val="0"/>
                                          </p:val>
                                        </p:tav>
                                        <p:tav tm="100000">
                                          <p:val>
                                            <p:strVal val="#ppt_w"/>
                                          </p:val>
                                        </p:tav>
                                      </p:tavLst>
                                    </p:anim>
                                    <p:anim calcmode="lin" valueType="num">
                                      <p:cBhvr>
                                        <p:cTn id="72" dur="500" fill="hold"/>
                                        <p:tgtEl>
                                          <p:spTgt spid="79"/>
                                        </p:tgtEl>
                                        <p:attrNameLst>
                                          <p:attrName>ppt_h</p:attrName>
                                        </p:attrNameLst>
                                      </p:cBhvr>
                                      <p:tavLst>
                                        <p:tav tm="0">
                                          <p:val>
                                            <p:strVal val="#ppt_h"/>
                                          </p:val>
                                        </p:tav>
                                        <p:tav tm="100000">
                                          <p:val>
                                            <p:strVal val="#ppt_h"/>
                                          </p:val>
                                        </p:tav>
                                      </p:tavLst>
                                    </p:anim>
                                  </p:childTnLst>
                                </p:cTn>
                              </p:par>
                            </p:childTnLst>
                          </p:cTn>
                        </p:par>
                        <p:par>
                          <p:cTn id="73" fill="hold">
                            <p:stCondLst>
                              <p:cond delay="6500"/>
                            </p:stCondLst>
                            <p:childTnLst>
                              <p:par>
                                <p:cTn id="74" presetID="17" presetClass="entr" presetSubtype="10" fill="hold" nodeType="after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500" fill="hold"/>
                                        <p:tgtEl>
                                          <p:spTgt spid="91"/>
                                        </p:tgtEl>
                                        <p:attrNameLst>
                                          <p:attrName>ppt_w</p:attrName>
                                        </p:attrNameLst>
                                      </p:cBhvr>
                                      <p:tavLst>
                                        <p:tav tm="0">
                                          <p:val>
                                            <p:fltVal val="0"/>
                                          </p:val>
                                        </p:tav>
                                        <p:tav tm="100000">
                                          <p:val>
                                            <p:strVal val="#ppt_w"/>
                                          </p:val>
                                        </p:tav>
                                      </p:tavLst>
                                    </p:anim>
                                    <p:anim calcmode="lin" valueType="num">
                                      <p:cBhvr>
                                        <p:cTn id="77" dur="500" fill="hold"/>
                                        <p:tgtEl>
                                          <p:spTgt spid="91"/>
                                        </p:tgtEl>
                                        <p:attrNameLst>
                                          <p:attrName>ppt_h</p:attrName>
                                        </p:attrNameLst>
                                      </p:cBhvr>
                                      <p:tavLst>
                                        <p:tav tm="0">
                                          <p:val>
                                            <p:strVal val="#ppt_h"/>
                                          </p:val>
                                        </p:tav>
                                        <p:tav tm="100000">
                                          <p:val>
                                            <p:strVal val="#ppt_h"/>
                                          </p:val>
                                        </p:tav>
                                      </p:tavLst>
                                    </p:anim>
                                  </p:childTnLst>
                                </p:cTn>
                              </p:par>
                            </p:childTnLst>
                          </p:cTn>
                        </p:par>
                        <p:par>
                          <p:cTn id="78" fill="hold">
                            <p:stCondLst>
                              <p:cond delay="7000"/>
                            </p:stCondLst>
                            <p:childTnLst>
                              <p:par>
                                <p:cTn id="79" presetID="17" presetClass="entr" presetSubtype="10" fill="hold" nodeType="after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p:cTn id="81" dur="500" fill="hold"/>
                                        <p:tgtEl>
                                          <p:spTgt spid="52"/>
                                        </p:tgtEl>
                                        <p:attrNameLst>
                                          <p:attrName>ppt_w</p:attrName>
                                        </p:attrNameLst>
                                      </p:cBhvr>
                                      <p:tavLst>
                                        <p:tav tm="0">
                                          <p:val>
                                            <p:fltVal val="0"/>
                                          </p:val>
                                        </p:tav>
                                        <p:tav tm="100000">
                                          <p:val>
                                            <p:strVal val="#ppt_w"/>
                                          </p:val>
                                        </p:tav>
                                      </p:tavLst>
                                    </p:anim>
                                    <p:anim calcmode="lin" valueType="num">
                                      <p:cBhvr>
                                        <p:cTn id="82"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ppt_x</p:attrName>
                                        </p:attrNameLst>
                                      </p:cBhvr>
                                      <p:tavLst>
                                        <p:tav tm="0">
                                          <p:val>
                                            <p:strVal val="#ppt_x-#ppt_w/2"/>
                                          </p:val>
                                        </p:tav>
                                        <p:tav tm="100000">
                                          <p:val>
                                            <p:strVal val="#ppt_x"/>
                                          </p:val>
                                        </p:tav>
                                      </p:tavLst>
                                    </p:anim>
                                    <p:anim calcmode="lin" valueType="num">
                                      <p:cBhvr>
                                        <p:cTn id="88" dur="500" fill="hold"/>
                                        <p:tgtEl>
                                          <p:spTgt spid="4"/>
                                        </p:tgtEl>
                                        <p:attrNameLst>
                                          <p:attrName>ppt_y</p:attrName>
                                        </p:attrNameLst>
                                      </p:cBhvr>
                                      <p:tavLst>
                                        <p:tav tm="0">
                                          <p:val>
                                            <p:strVal val="#ppt_y"/>
                                          </p:val>
                                        </p:tav>
                                        <p:tav tm="100000">
                                          <p:val>
                                            <p:strVal val="#ppt_y"/>
                                          </p:val>
                                        </p:tav>
                                      </p:tavLst>
                                    </p:anim>
                                    <p:anim calcmode="lin" valueType="num">
                                      <p:cBhvr>
                                        <p:cTn id="89" dur="500" fill="hold"/>
                                        <p:tgtEl>
                                          <p:spTgt spid="4"/>
                                        </p:tgtEl>
                                        <p:attrNameLst>
                                          <p:attrName>ppt_w</p:attrName>
                                        </p:attrNameLst>
                                      </p:cBhvr>
                                      <p:tavLst>
                                        <p:tav tm="0">
                                          <p:val>
                                            <p:fltVal val="0"/>
                                          </p:val>
                                        </p:tav>
                                        <p:tav tm="100000">
                                          <p:val>
                                            <p:strVal val="#ppt_w"/>
                                          </p:val>
                                        </p:tav>
                                      </p:tavLst>
                                    </p:anim>
                                    <p:anim calcmode="lin" valueType="num">
                                      <p:cBhvr>
                                        <p:cTn id="9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17" presetClass="entr" presetSubtype="1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p:cTn id="95" dur="500" fill="hold"/>
                                        <p:tgtEl>
                                          <p:spTgt spid="5"/>
                                        </p:tgtEl>
                                        <p:attrNameLst>
                                          <p:attrName>ppt_w</p:attrName>
                                        </p:attrNameLst>
                                      </p:cBhvr>
                                      <p:tavLst>
                                        <p:tav tm="0">
                                          <p:val>
                                            <p:fltVal val="0"/>
                                          </p:val>
                                        </p:tav>
                                        <p:tav tm="100000">
                                          <p:val>
                                            <p:strVal val="#ppt_w"/>
                                          </p:val>
                                        </p:tav>
                                      </p:tavLst>
                                    </p:anim>
                                    <p:anim calcmode="lin" valueType="num">
                                      <p:cBhvr>
                                        <p:cTn id="96" dur="500" fill="hold"/>
                                        <p:tgtEl>
                                          <p:spTgt spid="5"/>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17" presetClass="entr" presetSubtype="10" fill="hold" nodeType="afterEffect">
                                  <p:stCondLst>
                                    <p:cond delay="0"/>
                                  </p:stCondLst>
                                  <p:childTnLst>
                                    <p:set>
                                      <p:cBhvr>
                                        <p:cTn id="99" dur="1" fill="hold">
                                          <p:stCondLst>
                                            <p:cond delay="0"/>
                                          </p:stCondLst>
                                        </p:cTn>
                                        <p:tgtEl>
                                          <p:spTgt spid="11"/>
                                        </p:tgtEl>
                                        <p:attrNameLst>
                                          <p:attrName>style.visibility</p:attrName>
                                        </p:attrNameLst>
                                      </p:cBhvr>
                                      <p:to>
                                        <p:strVal val="visible"/>
                                      </p:to>
                                    </p:set>
                                    <p:anim calcmode="lin" valueType="num">
                                      <p:cBhvr>
                                        <p:cTn id="100" dur="500" fill="hold"/>
                                        <p:tgtEl>
                                          <p:spTgt spid="11"/>
                                        </p:tgtEl>
                                        <p:attrNameLst>
                                          <p:attrName>ppt_w</p:attrName>
                                        </p:attrNameLst>
                                      </p:cBhvr>
                                      <p:tavLst>
                                        <p:tav tm="0">
                                          <p:val>
                                            <p:fltVal val="0"/>
                                          </p:val>
                                        </p:tav>
                                        <p:tav tm="100000">
                                          <p:val>
                                            <p:strVal val="#ppt_w"/>
                                          </p:val>
                                        </p:tav>
                                      </p:tavLst>
                                    </p:anim>
                                    <p:anim calcmode="lin" valueType="num">
                                      <p:cBhvr>
                                        <p:cTn id="101"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7" presetClass="entr" presetSubtype="1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 calcmode="lin" valueType="num">
                                      <p:cBhvr>
                                        <p:cTn id="106" dur="500" fill="hold"/>
                                        <p:tgtEl>
                                          <p:spTgt spid="6"/>
                                        </p:tgtEl>
                                        <p:attrNameLst>
                                          <p:attrName>ppt_w</p:attrName>
                                        </p:attrNameLst>
                                      </p:cBhvr>
                                      <p:tavLst>
                                        <p:tav tm="0">
                                          <p:val>
                                            <p:fltVal val="0"/>
                                          </p:val>
                                        </p:tav>
                                        <p:tav tm="100000">
                                          <p:val>
                                            <p:strVal val="#ppt_w"/>
                                          </p:val>
                                        </p:tav>
                                      </p:tavLst>
                                    </p:anim>
                                    <p:anim calcmode="lin" valueType="num">
                                      <p:cBhvr>
                                        <p:cTn id="107" dur="500" fill="hold"/>
                                        <p:tgtEl>
                                          <p:spTgt spid="6"/>
                                        </p:tgtEl>
                                        <p:attrNameLst>
                                          <p:attrName>ppt_h</p:attrName>
                                        </p:attrNameLst>
                                      </p:cBhvr>
                                      <p:tavLst>
                                        <p:tav tm="0">
                                          <p:val>
                                            <p:strVal val="#ppt_h"/>
                                          </p:val>
                                        </p:tav>
                                        <p:tav tm="100000">
                                          <p:val>
                                            <p:strVal val="#ppt_h"/>
                                          </p:val>
                                        </p:tav>
                                      </p:tavLst>
                                    </p:anim>
                                  </p:childTnLst>
                                </p:cTn>
                              </p:par>
                            </p:childTnLst>
                          </p:cTn>
                        </p:par>
                        <p:par>
                          <p:cTn id="108" fill="hold">
                            <p:stCondLst>
                              <p:cond delay="500"/>
                            </p:stCondLst>
                            <p:childTnLst>
                              <p:par>
                                <p:cTn id="109" presetID="17" presetClass="entr" presetSubtype="10" fill="hold" nodeType="afterEffect">
                                  <p:stCondLst>
                                    <p:cond delay="0"/>
                                  </p:stCondLst>
                                  <p:childTnLst>
                                    <p:set>
                                      <p:cBhvr>
                                        <p:cTn id="110" dur="1" fill="hold">
                                          <p:stCondLst>
                                            <p:cond delay="0"/>
                                          </p:stCondLst>
                                        </p:cTn>
                                        <p:tgtEl>
                                          <p:spTgt spid="8"/>
                                        </p:tgtEl>
                                        <p:attrNameLst>
                                          <p:attrName>style.visibility</p:attrName>
                                        </p:attrNameLst>
                                      </p:cBhvr>
                                      <p:to>
                                        <p:strVal val="visible"/>
                                      </p:to>
                                    </p:set>
                                    <p:anim calcmode="lin" valueType="num">
                                      <p:cBhvr>
                                        <p:cTn id="111" dur="500" fill="hold"/>
                                        <p:tgtEl>
                                          <p:spTgt spid="8"/>
                                        </p:tgtEl>
                                        <p:attrNameLst>
                                          <p:attrName>ppt_w</p:attrName>
                                        </p:attrNameLst>
                                      </p:cBhvr>
                                      <p:tavLst>
                                        <p:tav tm="0">
                                          <p:val>
                                            <p:fltVal val="0"/>
                                          </p:val>
                                        </p:tav>
                                        <p:tav tm="100000">
                                          <p:val>
                                            <p:strVal val="#ppt_w"/>
                                          </p:val>
                                        </p:tav>
                                      </p:tavLst>
                                    </p:anim>
                                    <p:anim calcmode="lin" valueType="num">
                                      <p:cBhvr>
                                        <p:cTn id="1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17" presetClass="entr" presetSubtype="10"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p:cTn id="117" dur="500" fill="hold"/>
                                        <p:tgtEl>
                                          <p:spTgt spid="7"/>
                                        </p:tgtEl>
                                        <p:attrNameLst>
                                          <p:attrName>ppt_w</p:attrName>
                                        </p:attrNameLst>
                                      </p:cBhvr>
                                      <p:tavLst>
                                        <p:tav tm="0">
                                          <p:val>
                                            <p:fltVal val="0"/>
                                          </p:val>
                                        </p:tav>
                                        <p:tav tm="100000">
                                          <p:val>
                                            <p:strVal val="#ppt_w"/>
                                          </p:val>
                                        </p:tav>
                                      </p:tavLst>
                                    </p:anim>
                                    <p:anim calcmode="lin" valueType="num">
                                      <p:cBhvr>
                                        <p:cTn id="118" dur="500" fill="hold"/>
                                        <p:tgtEl>
                                          <p:spTgt spid="7"/>
                                        </p:tgtEl>
                                        <p:attrNameLst>
                                          <p:attrName>ppt_h</p:attrName>
                                        </p:attrNameLst>
                                      </p:cBhvr>
                                      <p:tavLst>
                                        <p:tav tm="0">
                                          <p:val>
                                            <p:strVal val="#ppt_h"/>
                                          </p:val>
                                        </p:tav>
                                        <p:tav tm="100000">
                                          <p:val>
                                            <p:strVal val="#ppt_h"/>
                                          </p:val>
                                        </p:tav>
                                      </p:tavLst>
                                    </p:anim>
                                  </p:childTnLst>
                                </p:cTn>
                              </p:par>
                            </p:childTnLst>
                          </p:cTn>
                        </p:par>
                        <p:par>
                          <p:cTn id="119" fill="hold">
                            <p:stCondLst>
                              <p:cond delay="500"/>
                            </p:stCondLst>
                            <p:childTnLst>
                              <p:par>
                                <p:cTn id="120" presetID="17" presetClass="entr" presetSubtype="10" fill="hold" nodeType="afterEffect">
                                  <p:stCondLst>
                                    <p:cond delay="0"/>
                                  </p:stCondLst>
                                  <p:childTnLst>
                                    <p:set>
                                      <p:cBhvr>
                                        <p:cTn id="121" dur="1" fill="hold">
                                          <p:stCondLst>
                                            <p:cond delay="0"/>
                                          </p:stCondLst>
                                        </p:cTn>
                                        <p:tgtEl>
                                          <p:spTgt spid="10"/>
                                        </p:tgtEl>
                                        <p:attrNameLst>
                                          <p:attrName>style.visibility</p:attrName>
                                        </p:attrNameLst>
                                      </p:cBhvr>
                                      <p:to>
                                        <p:strVal val="visible"/>
                                      </p:to>
                                    </p:set>
                                    <p:anim calcmode="lin" valueType="num">
                                      <p:cBhvr>
                                        <p:cTn id="122" dur="500" fill="hold"/>
                                        <p:tgtEl>
                                          <p:spTgt spid="10"/>
                                        </p:tgtEl>
                                        <p:attrNameLst>
                                          <p:attrName>ppt_w</p:attrName>
                                        </p:attrNameLst>
                                      </p:cBhvr>
                                      <p:tavLst>
                                        <p:tav tm="0">
                                          <p:val>
                                            <p:fltVal val="0"/>
                                          </p:val>
                                        </p:tav>
                                        <p:tav tm="100000">
                                          <p:val>
                                            <p:strVal val="#ppt_w"/>
                                          </p:val>
                                        </p:tav>
                                      </p:tavLst>
                                    </p:anim>
                                    <p:anim calcmode="lin" valueType="num">
                                      <p:cBhvr>
                                        <p:cTn id="123"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17" presetClass="entr" presetSubtype="10" fill="hold" grpId="0" nodeType="clickEffect">
                                  <p:stCondLst>
                                    <p:cond delay="0"/>
                                  </p:stCondLst>
                                  <p:childTnLst>
                                    <p:set>
                                      <p:cBhvr>
                                        <p:cTn id="127" dur="1" fill="hold">
                                          <p:stCondLst>
                                            <p:cond delay="0"/>
                                          </p:stCondLst>
                                        </p:cTn>
                                        <p:tgtEl>
                                          <p:spTgt spid="12"/>
                                        </p:tgtEl>
                                        <p:attrNameLst>
                                          <p:attrName>style.visibility</p:attrName>
                                        </p:attrNameLst>
                                      </p:cBhvr>
                                      <p:to>
                                        <p:strVal val="visible"/>
                                      </p:to>
                                    </p:set>
                                    <p:anim calcmode="lin" valueType="num">
                                      <p:cBhvr>
                                        <p:cTn id="128" dur="500" fill="hold"/>
                                        <p:tgtEl>
                                          <p:spTgt spid="12"/>
                                        </p:tgtEl>
                                        <p:attrNameLst>
                                          <p:attrName>ppt_w</p:attrName>
                                        </p:attrNameLst>
                                      </p:cBhvr>
                                      <p:tavLst>
                                        <p:tav tm="0">
                                          <p:val>
                                            <p:fltVal val="0"/>
                                          </p:val>
                                        </p:tav>
                                        <p:tav tm="100000">
                                          <p:val>
                                            <p:strVal val="#ppt_w"/>
                                          </p:val>
                                        </p:tav>
                                      </p:tavLst>
                                    </p:anim>
                                    <p:anim calcmode="lin" valueType="num">
                                      <p:cBhvr>
                                        <p:cTn id="1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17" presetClass="entr" presetSubtype="10" fill="hold" grpId="0" nodeType="clickEffect">
                                  <p:stCondLst>
                                    <p:cond delay="0"/>
                                  </p:stCondLst>
                                  <p:childTnLst>
                                    <p:set>
                                      <p:cBhvr>
                                        <p:cTn id="133" dur="1" fill="hold">
                                          <p:stCondLst>
                                            <p:cond delay="0"/>
                                          </p:stCondLst>
                                        </p:cTn>
                                        <p:tgtEl>
                                          <p:spTgt spid="16"/>
                                        </p:tgtEl>
                                        <p:attrNameLst>
                                          <p:attrName>style.visibility</p:attrName>
                                        </p:attrNameLst>
                                      </p:cBhvr>
                                      <p:to>
                                        <p:strVal val="visible"/>
                                      </p:to>
                                    </p:set>
                                    <p:anim calcmode="lin" valueType="num">
                                      <p:cBhvr>
                                        <p:cTn id="134" dur="500" fill="hold"/>
                                        <p:tgtEl>
                                          <p:spTgt spid="16"/>
                                        </p:tgtEl>
                                        <p:attrNameLst>
                                          <p:attrName>ppt_w</p:attrName>
                                        </p:attrNameLst>
                                      </p:cBhvr>
                                      <p:tavLst>
                                        <p:tav tm="0">
                                          <p:val>
                                            <p:fltVal val="0"/>
                                          </p:val>
                                        </p:tav>
                                        <p:tav tm="100000">
                                          <p:val>
                                            <p:strVal val="#ppt_w"/>
                                          </p:val>
                                        </p:tav>
                                      </p:tavLst>
                                    </p:anim>
                                    <p:anim calcmode="lin" valueType="num">
                                      <p:cBhvr>
                                        <p:cTn id="135"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0" grpId="0" animBg="1"/>
      <p:bldP spid="61" grpId="0" animBg="1"/>
      <p:bldP spid="62" grpId="0" animBg="1"/>
      <p:bldP spid="63" grpId="0" animBg="1"/>
      <p:bldP spid="64" grpId="0" animBg="1"/>
      <p:bldP spid="4" grpId="0" animBg="1"/>
      <p:bldP spid="5" grpId="0" animBg="1"/>
      <p:bldP spid="6" grpId="0" animBg="1"/>
      <p:bldP spid="7" grpId="0" animBg="1"/>
      <p:bldP spid="12"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Shape, rectangle&#10;&#10;Description automatically generated">
            <a:extLst>
              <a:ext uri="{FF2B5EF4-FFF2-40B4-BE49-F238E27FC236}">
                <a16:creationId xmlns:a16="http://schemas.microsoft.com/office/drawing/2014/main" id="{D8F92FFD-08E5-4916-98A1-177D3FFD8CDD}"/>
              </a:ext>
            </a:extLst>
          </p:cNvPr>
          <p:cNvPicPr>
            <a:picLocks noChangeAspect="1"/>
          </p:cNvPicPr>
          <p:nvPr>
            <p:custDataLst>
              <p:tags r:id="rId1"/>
            </p:custDataLst>
          </p:nvPr>
        </p:nvPicPr>
        <p:blipFill>
          <a:blip r:embed="rId9"/>
          <a:stretch>
            <a:fillRect/>
          </a:stretch>
        </p:blipFill>
        <p:spPr>
          <a:xfrm>
            <a:off x="-5751" y="6096000"/>
            <a:ext cx="12203501" cy="758729"/>
          </a:xfrm>
          <a:prstGeom prst="rect">
            <a:avLst/>
          </a:prstGeom>
        </p:spPr>
      </p:pic>
      <p:pic>
        <p:nvPicPr>
          <p:cNvPr id="7" name="Picture 9" descr="A picture containing logo&#10;&#10;Description automatically generated">
            <a:extLst>
              <a:ext uri="{FF2B5EF4-FFF2-40B4-BE49-F238E27FC236}">
                <a16:creationId xmlns:a16="http://schemas.microsoft.com/office/drawing/2014/main" id="{C8D76EC5-C1A8-45E0-A32C-E81B9283FD72}"/>
              </a:ext>
            </a:extLst>
          </p:cNvPr>
          <p:cNvPicPr>
            <a:picLocks noChangeAspect="1"/>
          </p:cNvPicPr>
          <p:nvPr>
            <p:custDataLst>
              <p:tags r:id="rId2"/>
            </p:custDataLst>
          </p:nvPr>
        </p:nvPicPr>
        <p:blipFill>
          <a:blip r:embed="rId10"/>
          <a:stretch>
            <a:fillRect/>
          </a:stretch>
        </p:blipFill>
        <p:spPr>
          <a:xfrm>
            <a:off x="10914803" y="6096000"/>
            <a:ext cx="1277197" cy="674421"/>
          </a:xfrm>
          <a:prstGeom prst="rect">
            <a:avLst/>
          </a:prstGeom>
        </p:spPr>
      </p:pic>
      <p:sp>
        <p:nvSpPr>
          <p:cNvPr id="8" name="Subtitle 6">
            <a:extLst>
              <a:ext uri="{FF2B5EF4-FFF2-40B4-BE49-F238E27FC236}">
                <a16:creationId xmlns:a16="http://schemas.microsoft.com/office/drawing/2014/main" id="{0A1261B3-F62B-4B56-B38F-E93548A3E773}"/>
              </a:ext>
            </a:extLst>
          </p:cNvPr>
          <p:cNvSpPr txBox="1">
            <a:spLocks/>
          </p:cNvSpPr>
          <p:nvPr>
            <p:custDataLst>
              <p:tags r:id="rId3"/>
            </p:custDataLst>
          </p:nvPr>
        </p:nvSpPr>
        <p:spPr>
          <a:xfrm>
            <a:off x="1172261" y="6598971"/>
            <a:ext cx="4346780" cy="171450"/>
          </a:xfrm>
          <a:prstGeom prst="rect">
            <a:avLst/>
          </a:prstGeom>
        </p:spPr>
        <p:txBody>
          <a:bodyPr vert="horz" lIns="68580" tIns="34290" rIns="68580" bIns="34290" rtlCol="0">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a:ln>
                  <a:noFill/>
                </a:ln>
                <a:solidFill>
                  <a:srgbClr val="080808"/>
                </a:solidFill>
                <a:effectLst/>
                <a:uLnTx/>
                <a:uFillTx/>
                <a:latin typeface="Calibri" panose="020F0502020204030204"/>
                <a:ea typeface="+mn-ea"/>
                <a:cs typeface="+mn-cs"/>
              </a:rPr>
              <a:t>A Kenya free of HIV Infections, Stigma and AIDS related deaths</a:t>
            </a:r>
            <a:endParaRPr kumimoji="0" lang="en-GB" sz="1350" b="1" i="1" u="none" strike="noStrike" kern="1200" cap="none" spc="0" normalizeH="0" baseline="0" noProof="0" dirty="0">
              <a:ln>
                <a:noFill/>
              </a:ln>
              <a:solidFill>
                <a:srgbClr val="080808"/>
              </a:solidFill>
              <a:effectLst/>
              <a:uLnTx/>
              <a:uFillTx/>
              <a:latin typeface="Calibri" panose="020F0502020204030204"/>
              <a:ea typeface="+mn-ea"/>
              <a:cs typeface="+mn-cs"/>
            </a:endParaRPr>
          </a:p>
        </p:txBody>
      </p:sp>
      <p:pic>
        <p:nvPicPr>
          <p:cNvPr id="18" name="Content Placeholder 1">
            <a:extLst>
              <a:ext uri="{FF2B5EF4-FFF2-40B4-BE49-F238E27FC236}">
                <a16:creationId xmlns:a16="http://schemas.microsoft.com/office/drawing/2014/main" id="{72E4868E-540A-4998-889D-85B092887ECE}"/>
              </a:ext>
            </a:extLst>
          </p:cNvPr>
          <p:cNvPicPr>
            <a:picLocks noGrp="1" noChangeAspect="1"/>
          </p:cNvPicPr>
          <p:nvPr>
            <p:ph idx="1"/>
            <p:custDataLst>
              <p:tags r:id="rId4"/>
            </p:custDataLst>
          </p:nvPr>
        </p:nvPicPr>
        <p:blipFill>
          <a:blip r:embed="rId11"/>
          <a:stretch>
            <a:fillRect/>
          </a:stretch>
        </p:blipFill>
        <p:spPr>
          <a:xfrm>
            <a:off x="515729" y="1323923"/>
            <a:ext cx="3062507" cy="4210153"/>
          </a:xfrm>
          <a:prstGeom prst="rect">
            <a:avLst/>
          </a:prstGeom>
        </p:spPr>
      </p:pic>
      <p:pic>
        <p:nvPicPr>
          <p:cNvPr id="3" name="Picture 2">
            <a:extLst>
              <a:ext uri="{FF2B5EF4-FFF2-40B4-BE49-F238E27FC236}">
                <a16:creationId xmlns:a16="http://schemas.microsoft.com/office/drawing/2014/main" id="{B084CA80-8BEE-4024-9C5C-6870B9EC2326}"/>
              </a:ext>
            </a:extLst>
          </p:cNvPr>
          <p:cNvPicPr>
            <a:picLocks noChangeAspect="1"/>
          </p:cNvPicPr>
          <p:nvPr>
            <p:custDataLst>
              <p:tags r:id="rId5"/>
            </p:custDataLst>
          </p:nvPr>
        </p:nvPicPr>
        <p:blipFill>
          <a:blip r:embed="rId12"/>
          <a:stretch>
            <a:fillRect/>
          </a:stretch>
        </p:blipFill>
        <p:spPr>
          <a:xfrm>
            <a:off x="3774477" y="453523"/>
            <a:ext cx="7599589" cy="1851015"/>
          </a:xfrm>
          <a:prstGeom prst="rect">
            <a:avLst/>
          </a:prstGeom>
        </p:spPr>
      </p:pic>
      <p:sp>
        <p:nvSpPr>
          <p:cNvPr id="12" name="TextBox 11">
            <a:extLst>
              <a:ext uri="{FF2B5EF4-FFF2-40B4-BE49-F238E27FC236}">
                <a16:creationId xmlns:a16="http://schemas.microsoft.com/office/drawing/2014/main" id="{72174566-BB45-48BE-82C7-0F1362C4699D}"/>
              </a:ext>
            </a:extLst>
          </p:cNvPr>
          <p:cNvSpPr txBox="1"/>
          <p:nvPr>
            <p:custDataLst>
              <p:tags r:id="rId6"/>
            </p:custDataLst>
          </p:nvPr>
        </p:nvSpPr>
        <p:spPr>
          <a:xfrm>
            <a:off x="3898624" y="2393819"/>
            <a:ext cx="735129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objectives of this Road Map are to provide guidance for: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Geographical and population prioritization of HIV prevention interventions to optimize reduction of new HIV </a:t>
            </a:r>
            <a:r>
              <a:rPr kumimoji="0" lang="en-MY"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Scale-up and </a:t>
            </a:r>
            <a:r>
              <a:rPr kumimoji="0" lang="en-MY"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implementation of combination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HIV prevention </a:t>
            </a:r>
            <a:r>
              <a:rPr kumimoji="0" lang="en-MY"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Monitoring and tracking of </a:t>
            </a:r>
            <a:r>
              <a:rPr kumimoji="0" lang="en-MY"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HIV prevention efforts </a:t>
            </a:r>
          </a:p>
        </p:txBody>
      </p:sp>
    </p:spTree>
    <p:extLst>
      <p:ext uri="{BB962C8B-B14F-4D97-AF65-F5344CB8AC3E}">
        <p14:creationId xmlns:p14="http://schemas.microsoft.com/office/powerpoint/2010/main" val="171016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6B66A3-11A0-00A4-BFC3-AD48B9A35CF3}"/>
              </a:ext>
            </a:extLst>
          </p:cNvPr>
          <p:cNvSpPr txBox="1"/>
          <p:nvPr/>
        </p:nvSpPr>
        <p:spPr>
          <a:xfrm>
            <a:off x="689266" y="396320"/>
            <a:ext cx="7945394" cy="477054"/>
          </a:xfrm>
          <a:prstGeom prst="rect">
            <a:avLst/>
          </a:prstGeom>
          <a:noFill/>
        </p:spPr>
        <p:txBody>
          <a:bodyPr wrap="square" rtlCol="0">
            <a:spAutoFit/>
          </a:bodyPr>
          <a:lstStyle/>
          <a:p>
            <a:r>
              <a:rPr lang="en-GB" sz="2500" b="1" dirty="0">
                <a:solidFill>
                  <a:srgbClr val="C00000"/>
                </a:solidFill>
                <a:effectLst/>
                <a:latin typeface="Calibri" panose="020F0502020204030204" pitchFamily="34" charset="0"/>
              </a:rPr>
              <a:t>The HIV Prevention Acceleration Plan</a:t>
            </a:r>
            <a:endParaRPr lang="en-GB" sz="2500" dirty="0">
              <a:solidFill>
                <a:srgbClr val="C00000"/>
              </a:solidFill>
              <a:effectLst/>
              <a:latin typeface="Calibri" panose="020F0502020204030204" pitchFamily="34" charset="0"/>
            </a:endParaRPr>
          </a:p>
        </p:txBody>
      </p:sp>
      <p:cxnSp>
        <p:nvCxnSpPr>
          <p:cNvPr id="10" name="Straight Connector 9">
            <a:extLst>
              <a:ext uri="{FF2B5EF4-FFF2-40B4-BE49-F238E27FC236}">
                <a16:creationId xmlns:a16="http://schemas.microsoft.com/office/drawing/2014/main" id="{5EFF706E-94E6-1958-9DB2-AA4F1E28A7C8}"/>
              </a:ext>
            </a:extLst>
          </p:cNvPr>
          <p:cNvCxnSpPr/>
          <p:nvPr/>
        </p:nvCxnSpPr>
        <p:spPr>
          <a:xfrm>
            <a:off x="778476" y="917978"/>
            <a:ext cx="107407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EC641715-55E8-5960-297D-719D5902881F}"/>
              </a:ext>
            </a:extLst>
          </p:cNvPr>
          <p:cNvPicPr>
            <a:picLocks noChangeAspect="1"/>
          </p:cNvPicPr>
          <p:nvPr/>
        </p:nvPicPr>
        <p:blipFill>
          <a:blip r:embed="rId2"/>
          <a:stretch>
            <a:fillRect/>
          </a:stretch>
        </p:blipFill>
        <p:spPr>
          <a:xfrm>
            <a:off x="775763" y="1555763"/>
            <a:ext cx="7772400" cy="4749800"/>
          </a:xfrm>
          <a:prstGeom prst="rect">
            <a:avLst/>
          </a:prstGeom>
        </p:spPr>
      </p:pic>
      <p:sp>
        <p:nvSpPr>
          <p:cNvPr id="12" name="TextBox 11">
            <a:extLst>
              <a:ext uri="{FF2B5EF4-FFF2-40B4-BE49-F238E27FC236}">
                <a16:creationId xmlns:a16="http://schemas.microsoft.com/office/drawing/2014/main" id="{336EE391-D2B2-3453-F2FA-443D545F9A64}"/>
              </a:ext>
            </a:extLst>
          </p:cNvPr>
          <p:cNvSpPr txBox="1"/>
          <p:nvPr/>
        </p:nvSpPr>
        <p:spPr>
          <a:xfrm>
            <a:off x="689266" y="1511158"/>
            <a:ext cx="4331496" cy="2400657"/>
          </a:xfrm>
          <a:prstGeom prst="rect">
            <a:avLst/>
          </a:prstGeom>
          <a:noFill/>
        </p:spPr>
        <p:txBody>
          <a:bodyPr wrap="square" rtlCol="0">
            <a:spAutoFit/>
          </a:bodyPr>
          <a:lstStyle/>
          <a:p>
            <a:r>
              <a:rPr lang="en-GB" sz="1500" dirty="0">
                <a:effectLst/>
                <a:latin typeface="Calibri" panose="020F0502020204030204" pitchFamily="34" charset="0"/>
              </a:rPr>
              <a:t>The HIV Prevention Acceleration Plan 2023–2030 provides guidance for designing the nation’s HIV prevention response. The plan is aligned to the Kenya HIV Prevention Revolution Road Map: Count Down to 2030 and the Kenya AIDS Strategic Framework II (KASF II) 2020/21–2024/25. At the global level, the plan is guided by the Global HIV Prevention Coalition’s HIV Prevention Road Map 2025 and by UNAIDS’ Global AIDS Strategy 2021–2026.</a:t>
            </a:r>
          </a:p>
          <a:p>
            <a:endParaRPr lang="en-KE" sz="1500" dirty="0"/>
          </a:p>
        </p:txBody>
      </p:sp>
      <p:sp>
        <p:nvSpPr>
          <p:cNvPr id="13" name="TextBox 12">
            <a:extLst>
              <a:ext uri="{FF2B5EF4-FFF2-40B4-BE49-F238E27FC236}">
                <a16:creationId xmlns:a16="http://schemas.microsoft.com/office/drawing/2014/main" id="{160A7059-92D9-4B4D-4013-3161A8C4D7F3}"/>
              </a:ext>
            </a:extLst>
          </p:cNvPr>
          <p:cNvSpPr txBox="1"/>
          <p:nvPr/>
        </p:nvSpPr>
        <p:spPr>
          <a:xfrm>
            <a:off x="8809463" y="1466554"/>
            <a:ext cx="2709747" cy="5047536"/>
          </a:xfrm>
          <a:prstGeom prst="rect">
            <a:avLst/>
          </a:prstGeom>
          <a:noFill/>
        </p:spPr>
        <p:txBody>
          <a:bodyPr wrap="square" rtlCol="0">
            <a:spAutoFit/>
          </a:bodyPr>
          <a:lstStyle/>
          <a:p>
            <a:r>
              <a:rPr lang="en-GB" dirty="0">
                <a:effectLst/>
                <a:latin typeface="Calibri" panose="020F0502020204030204" pitchFamily="34" charset="0"/>
                <a:cs typeface="Calibri" panose="020F0502020204030204" pitchFamily="34" charset="0"/>
              </a:rPr>
              <a:t>This acceleration plan is guided by the following key principles:</a:t>
            </a:r>
          </a:p>
          <a:p>
            <a:endParaRPr lang="en-GB" sz="140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effectLst/>
                <a:latin typeface="Calibri" panose="020F0502020204030204" pitchFamily="34" charset="0"/>
                <a:cs typeface="Calibri" panose="020F0502020204030204" pitchFamily="34" charset="0"/>
              </a:rPr>
              <a:t>Respect for and promotion of human rights, social justice, equality, and equity in access to HIV and AIDS services </a:t>
            </a:r>
          </a:p>
          <a:p>
            <a:pPr marL="285750" indent="-285750">
              <a:buFont typeface="Arial" panose="020B0604020202020204" pitchFamily="34" charset="0"/>
              <a:buChar char="•"/>
            </a:pPr>
            <a:r>
              <a:rPr lang="en-GB" sz="1500" dirty="0">
                <a:effectLst/>
                <a:latin typeface="Calibri" panose="020F0502020204030204" pitchFamily="34" charset="0"/>
                <a:cs typeface="Calibri" panose="020F0502020204030204" pitchFamily="34" charset="0"/>
              </a:rPr>
              <a:t>Universal Health Coverage</a:t>
            </a:r>
          </a:p>
          <a:p>
            <a:pPr marL="285750" indent="-285750">
              <a:buFont typeface="Arial" panose="020B0604020202020204" pitchFamily="34" charset="0"/>
              <a:buChar char="•"/>
            </a:pPr>
            <a:r>
              <a:rPr lang="en-GB" sz="1500" dirty="0">
                <a:effectLst/>
                <a:latin typeface="Calibri" panose="020F0502020204030204" pitchFamily="34" charset="0"/>
                <a:cs typeface="Calibri" panose="020F0502020204030204" pitchFamily="34" charset="0"/>
              </a:rPr>
              <a:t>Inclusion and participation of all stakeholders at national and county levels</a:t>
            </a:r>
          </a:p>
          <a:p>
            <a:pPr marL="285750" indent="-285750">
              <a:buFont typeface="Arial" panose="020B0604020202020204" pitchFamily="34" charset="0"/>
              <a:buChar char="•"/>
            </a:pPr>
            <a:r>
              <a:rPr lang="en-GB" sz="1500" dirty="0">
                <a:effectLst/>
                <a:latin typeface="Calibri" panose="020F0502020204030204" pitchFamily="34" charset="0"/>
                <a:cs typeface="Calibri" panose="020F0502020204030204" pitchFamily="34" charset="0"/>
              </a:rPr>
              <a:t>People-centred service delivery </a:t>
            </a:r>
          </a:p>
          <a:p>
            <a:pPr marL="285750" indent="-285750">
              <a:buFont typeface="Arial" panose="020B0604020202020204" pitchFamily="34" charset="0"/>
              <a:buChar char="•"/>
            </a:pPr>
            <a:r>
              <a:rPr lang="en-GB" sz="1500" dirty="0">
                <a:effectLst/>
                <a:latin typeface="Calibri" panose="020F0502020204030204" pitchFamily="34" charset="0"/>
                <a:cs typeface="Calibri" panose="020F0502020204030204" pitchFamily="34" charset="0"/>
              </a:rPr>
              <a:t>Evidence-informed planning, prioritisation, and investments </a:t>
            </a:r>
          </a:p>
          <a:p>
            <a:pPr marL="285750" indent="-285750">
              <a:buFont typeface="Arial" panose="020B0604020202020204" pitchFamily="34" charset="0"/>
              <a:buChar char="•"/>
            </a:pPr>
            <a:r>
              <a:rPr lang="en-GB" sz="1500" dirty="0">
                <a:effectLst/>
                <a:latin typeface="Calibri" panose="020F0502020204030204" pitchFamily="34" charset="0"/>
                <a:cs typeface="Calibri" panose="020F0502020204030204" pitchFamily="34" charset="0"/>
              </a:rPr>
              <a:t>Multisectoral partnership and accountability</a:t>
            </a:r>
          </a:p>
          <a:p>
            <a:endParaRPr lang="en-K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4002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6B66A3-11A0-00A4-BFC3-AD48B9A35CF3}"/>
              </a:ext>
            </a:extLst>
          </p:cNvPr>
          <p:cNvSpPr txBox="1"/>
          <p:nvPr/>
        </p:nvSpPr>
        <p:spPr>
          <a:xfrm>
            <a:off x="689266" y="396320"/>
            <a:ext cx="7945394" cy="523220"/>
          </a:xfrm>
          <a:prstGeom prst="rect">
            <a:avLst/>
          </a:prstGeom>
          <a:noFill/>
        </p:spPr>
        <p:txBody>
          <a:bodyPr wrap="square" rtlCol="0">
            <a:spAutoFit/>
          </a:bodyPr>
          <a:lstStyle/>
          <a:p>
            <a:r>
              <a:rPr lang="en-GB" sz="2800" b="1" dirty="0">
                <a:solidFill>
                  <a:srgbClr val="CD1619"/>
                </a:solidFill>
                <a:effectLst/>
                <a:latin typeface="Calibri" panose="020F0502020204030204" pitchFamily="34" charset="0"/>
              </a:rPr>
              <a:t>HIV in Kenya</a:t>
            </a:r>
            <a:endParaRPr lang="en-GB" sz="2800" dirty="0">
              <a:solidFill>
                <a:srgbClr val="CD1619"/>
              </a:solidFill>
              <a:effectLst/>
              <a:latin typeface="Calibri" panose="020F0502020204030204" pitchFamily="34" charset="0"/>
            </a:endParaRPr>
          </a:p>
        </p:txBody>
      </p:sp>
      <p:cxnSp>
        <p:nvCxnSpPr>
          <p:cNvPr id="10" name="Straight Connector 9">
            <a:extLst>
              <a:ext uri="{FF2B5EF4-FFF2-40B4-BE49-F238E27FC236}">
                <a16:creationId xmlns:a16="http://schemas.microsoft.com/office/drawing/2014/main" id="{5EFF706E-94E6-1958-9DB2-AA4F1E28A7C8}"/>
              </a:ext>
            </a:extLst>
          </p:cNvPr>
          <p:cNvCxnSpPr/>
          <p:nvPr/>
        </p:nvCxnSpPr>
        <p:spPr>
          <a:xfrm>
            <a:off x="778476" y="917978"/>
            <a:ext cx="107407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36EE391-D2B2-3453-F2FA-443D545F9A64}"/>
              </a:ext>
            </a:extLst>
          </p:cNvPr>
          <p:cNvSpPr txBox="1"/>
          <p:nvPr/>
        </p:nvSpPr>
        <p:spPr>
          <a:xfrm>
            <a:off x="689266" y="1511158"/>
            <a:ext cx="3391667" cy="830997"/>
          </a:xfrm>
          <a:prstGeom prst="rect">
            <a:avLst/>
          </a:prstGeom>
          <a:noFill/>
        </p:spPr>
        <p:txBody>
          <a:bodyPr wrap="square" rtlCol="0">
            <a:spAutoFit/>
          </a:bodyPr>
          <a:lstStyle/>
          <a:p>
            <a:r>
              <a:rPr lang="en-GB" sz="2400" dirty="0">
                <a:effectLst/>
                <a:latin typeface="Calibri" panose="020F0502020204030204" pitchFamily="34" charset="0"/>
              </a:rPr>
              <a:t>Kenya has made progress in the HIV response</a:t>
            </a:r>
          </a:p>
        </p:txBody>
      </p:sp>
      <p:pic>
        <p:nvPicPr>
          <p:cNvPr id="2" name="Picture 1">
            <a:extLst>
              <a:ext uri="{FF2B5EF4-FFF2-40B4-BE49-F238E27FC236}">
                <a16:creationId xmlns:a16="http://schemas.microsoft.com/office/drawing/2014/main" id="{9410BFF6-76BA-D5C6-9B71-23F0E3070F1F}"/>
              </a:ext>
            </a:extLst>
          </p:cNvPr>
          <p:cNvPicPr>
            <a:picLocks noChangeAspect="1"/>
          </p:cNvPicPr>
          <p:nvPr/>
        </p:nvPicPr>
        <p:blipFill>
          <a:blip r:embed="rId2"/>
          <a:stretch>
            <a:fillRect/>
          </a:stretch>
        </p:blipFill>
        <p:spPr>
          <a:xfrm>
            <a:off x="778476" y="2655296"/>
            <a:ext cx="3784600" cy="3721100"/>
          </a:xfrm>
          <a:prstGeom prst="rect">
            <a:avLst/>
          </a:prstGeom>
        </p:spPr>
      </p:pic>
      <p:pic>
        <p:nvPicPr>
          <p:cNvPr id="3" name="Picture 2">
            <a:extLst>
              <a:ext uri="{FF2B5EF4-FFF2-40B4-BE49-F238E27FC236}">
                <a16:creationId xmlns:a16="http://schemas.microsoft.com/office/drawing/2014/main" id="{A30680F0-B18A-50F2-1E01-62DA679022E7}"/>
              </a:ext>
            </a:extLst>
          </p:cNvPr>
          <p:cNvPicPr>
            <a:picLocks noChangeAspect="1"/>
          </p:cNvPicPr>
          <p:nvPr/>
        </p:nvPicPr>
        <p:blipFill>
          <a:blip r:embed="rId3"/>
          <a:stretch>
            <a:fillRect/>
          </a:stretch>
        </p:blipFill>
        <p:spPr>
          <a:xfrm>
            <a:off x="5419434" y="2847225"/>
            <a:ext cx="6083300" cy="2844800"/>
          </a:xfrm>
          <a:prstGeom prst="rect">
            <a:avLst/>
          </a:prstGeom>
        </p:spPr>
      </p:pic>
      <p:sp>
        <p:nvSpPr>
          <p:cNvPr id="4" name="TextBox 3">
            <a:extLst>
              <a:ext uri="{FF2B5EF4-FFF2-40B4-BE49-F238E27FC236}">
                <a16:creationId xmlns:a16="http://schemas.microsoft.com/office/drawing/2014/main" id="{6515ADE2-3002-6E84-35F4-7EF156A39920}"/>
              </a:ext>
            </a:extLst>
          </p:cNvPr>
          <p:cNvSpPr txBox="1"/>
          <p:nvPr/>
        </p:nvSpPr>
        <p:spPr>
          <a:xfrm>
            <a:off x="5430600" y="1511158"/>
            <a:ext cx="5932125" cy="1077218"/>
          </a:xfrm>
          <a:prstGeom prst="rect">
            <a:avLst/>
          </a:prstGeom>
          <a:noFill/>
        </p:spPr>
        <p:txBody>
          <a:bodyPr wrap="square" rtlCol="0">
            <a:spAutoFit/>
          </a:bodyPr>
          <a:lstStyle/>
          <a:p>
            <a:r>
              <a:rPr lang="en-GB" sz="1600" dirty="0">
                <a:effectLst/>
                <a:latin typeface="Calibri" panose="020F0502020204030204" pitchFamily="34" charset="0"/>
              </a:rPr>
              <a:t>The KASF II commits to reducing new HIV infections in Kenya to 8,000 annual new infections by 2025, and this plan has set targets of fewer than 1,000 adult annual new infections and fewer than 200 child annual new infections by 2030</a:t>
            </a:r>
          </a:p>
        </p:txBody>
      </p:sp>
    </p:spTree>
    <p:extLst>
      <p:ext uri="{BB962C8B-B14F-4D97-AF65-F5344CB8AC3E}">
        <p14:creationId xmlns:p14="http://schemas.microsoft.com/office/powerpoint/2010/main" val="370435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689266" y="396320"/>
            <a:ext cx="7945394" cy="523220"/>
          </a:xfrm>
          <a:prstGeom prst="rect">
            <a:avLst/>
          </a:prstGeom>
          <a:noFill/>
        </p:spPr>
        <p:txBody>
          <a:bodyPr wrap="square" rtlCol="0">
            <a:spAutoFit/>
          </a:bodyPr>
          <a:lstStyle/>
          <a:p>
            <a:r>
              <a:rPr lang="en-GB" sz="2800" b="1" dirty="0">
                <a:solidFill>
                  <a:srgbClr val="CD1619"/>
                </a:solidFill>
                <a:effectLst/>
                <a:latin typeface="Calibri" panose="020F0502020204030204" pitchFamily="34" charset="0"/>
              </a:rPr>
              <a:t>The process of developing the plan</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p:nvPr/>
        </p:nvCxnSpPr>
        <p:spPr>
          <a:xfrm>
            <a:off x="778476" y="917978"/>
            <a:ext cx="107407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27DF94B-99DB-AFE1-74AA-7476F37F07D7}"/>
              </a:ext>
            </a:extLst>
          </p:cNvPr>
          <p:cNvSpPr txBox="1"/>
          <p:nvPr/>
        </p:nvSpPr>
        <p:spPr>
          <a:xfrm>
            <a:off x="689266" y="1329070"/>
            <a:ext cx="10215801" cy="923330"/>
          </a:xfrm>
          <a:prstGeom prst="rect">
            <a:avLst/>
          </a:prstGeom>
          <a:noFill/>
        </p:spPr>
        <p:txBody>
          <a:bodyPr wrap="square" rtlCol="0">
            <a:spAutoFit/>
          </a:bodyPr>
          <a:lstStyle/>
          <a:p>
            <a:r>
              <a:rPr lang="en-GB" dirty="0">
                <a:effectLst/>
                <a:latin typeface="Calibri" panose="020F0502020204030204" pitchFamily="34" charset="0"/>
              </a:rPr>
              <a:t>The country adopted a participatory approach for developing the national HIV prevention acceleration plan. The three-phase process of drafting the plan started with an HIV prevention summit in 2021, which was a review meeting with national- and county-level stakeholders</a:t>
            </a:r>
          </a:p>
        </p:txBody>
      </p:sp>
      <p:pic>
        <p:nvPicPr>
          <p:cNvPr id="7" name="Picture 6">
            <a:extLst>
              <a:ext uri="{FF2B5EF4-FFF2-40B4-BE49-F238E27FC236}">
                <a16:creationId xmlns:a16="http://schemas.microsoft.com/office/drawing/2014/main" id="{160A76AC-AEDE-1188-C065-62190C1BAD92}"/>
              </a:ext>
            </a:extLst>
          </p:cNvPr>
          <p:cNvPicPr>
            <a:picLocks noChangeAspect="1"/>
          </p:cNvPicPr>
          <p:nvPr/>
        </p:nvPicPr>
        <p:blipFill>
          <a:blip r:embed="rId2"/>
          <a:stretch>
            <a:fillRect/>
          </a:stretch>
        </p:blipFill>
        <p:spPr>
          <a:xfrm>
            <a:off x="723132" y="2969419"/>
            <a:ext cx="9251259" cy="3517648"/>
          </a:xfrm>
          <a:prstGeom prst="rect">
            <a:avLst/>
          </a:prstGeom>
        </p:spPr>
      </p:pic>
      <p:sp>
        <p:nvSpPr>
          <p:cNvPr id="8" name="TextBox 7">
            <a:extLst>
              <a:ext uri="{FF2B5EF4-FFF2-40B4-BE49-F238E27FC236}">
                <a16:creationId xmlns:a16="http://schemas.microsoft.com/office/drawing/2014/main" id="{5608C888-5E66-6B3A-CE1C-D801EEED06D6}"/>
              </a:ext>
            </a:extLst>
          </p:cNvPr>
          <p:cNvSpPr txBox="1"/>
          <p:nvPr/>
        </p:nvSpPr>
        <p:spPr>
          <a:xfrm>
            <a:off x="689266" y="2544996"/>
            <a:ext cx="7581900" cy="369332"/>
          </a:xfrm>
          <a:prstGeom prst="rect">
            <a:avLst/>
          </a:prstGeom>
          <a:noFill/>
        </p:spPr>
        <p:txBody>
          <a:bodyPr wrap="square" rtlCol="0">
            <a:spAutoFit/>
          </a:bodyPr>
          <a:lstStyle/>
          <a:p>
            <a:r>
              <a:rPr lang="en-GB" dirty="0">
                <a:effectLst/>
                <a:latin typeface="Calibri" panose="020F0502020204030204" pitchFamily="34" charset="0"/>
              </a:rPr>
              <a:t>Phases of the HIV Prevention Acceleration Plan’s development</a:t>
            </a:r>
          </a:p>
        </p:txBody>
      </p:sp>
    </p:spTree>
    <p:extLst>
      <p:ext uri="{BB962C8B-B14F-4D97-AF65-F5344CB8AC3E}">
        <p14:creationId xmlns:p14="http://schemas.microsoft.com/office/powerpoint/2010/main" val="327895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689266" y="396320"/>
            <a:ext cx="7945394" cy="523220"/>
          </a:xfrm>
          <a:prstGeom prst="rect">
            <a:avLst/>
          </a:prstGeom>
          <a:noFill/>
        </p:spPr>
        <p:txBody>
          <a:bodyPr wrap="square" rtlCol="0">
            <a:spAutoFit/>
          </a:bodyPr>
          <a:lstStyle/>
          <a:p>
            <a:r>
              <a:rPr lang="en-GB" sz="2800" b="1" dirty="0">
                <a:solidFill>
                  <a:srgbClr val="CD1619"/>
                </a:solidFill>
                <a:effectLst/>
                <a:latin typeface="Calibri" panose="020F0502020204030204" pitchFamily="34" charset="0"/>
              </a:rPr>
              <a:t>Objectives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p:nvPr/>
        </p:nvCxnSpPr>
        <p:spPr>
          <a:xfrm>
            <a:off x="778476" y="917978"/>
            <a:ext cx="107407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2F94E2C7-0408-BAF5-62EB-9D81A6B1B8FA}"/>
              </a:ext>
            </a:extLst>
          </p:cNvPr>
          <p:cNvPicPr>
            <a:picLocks noChangeAspect="1"/>
          </p:cNvPicPr>
          <p:nvPr/>
        </p:nvPicPr>
        <p:blipFill>
          <a:blip r:embed="rId2"/>
          <a:stretch>
            <a:fillRect/>
          </a:stretch>
        </p:blipFill>
        <p:spPr>
          <a:xfrm>
            <a:off x="689266" y="1584251"/>
            <a:ext cx="10616340" cy="4614529"/>
          </a:xfrm>
          <a:prstGeom prst="rect">
            <a:avLst/>
          </a:prstGeom>
        </p:spPr>
      </p:pic>
    </p:spTree>
    <p:extLst>
      <p:ext uri="{BB962C8B-B14F-4D97-AF65-F5344CB8AC3E}">
        <p14:creationId xmlns:p14="http://schemas.microsoft.com/office/powerpoint/2010/main" val="182403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689266" y="396320"/>
            <a:ext cx="7945394" cy="523220"/>
          </a:xfrm>
          <a:prstGeom prst="rect">
            <a:avLst/>
          </a:prstGeom>
          <a:noFill/>
        </p:spPr>
        <p:txBody>
          <a:bodyPr wrap="square" rtlCol="0">
            <a:spAutoFit/>
          </a:bodyPr>
          <a:lstStyle/>
          <a:p>
            <a:r>
              <a:rPr lang="en-GB" sz="2800" b="1" dirty="0">
                <a:solidFill>
                  <a:srgbClr val="CD1619"/>
                </a:solidFill>
                <a:effectLst/>
                <a:latin typeface="Calibri" panose="020F0502020204030204" pitchFamily="34" charset="0"/>
              </a:rPr>
              <a:t>Expected results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p:nvPr/>
        </p:nvCxnSpPr>
        <p:spPr>
          <a:xfrm>
            <a:off x="778476" y="917978"/>
            <a:ext cx="107407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69EC664-7218-E777-2CE3-44B5E6C3C8C6}"/>
              </a:ext>
            </a:extLst>
          </p:cNvPr>
          <p:cNvPicPr>
            <a:picLocks noChangeAspect="1"/>
          </p:cNvPicPr>
          <p:nvPr/>
        </p:nvPicPr>
        <p:blipFill>
          <a:blip r:embed="rId2"/>
          <a:stretch>
            <a:fillRect/>
          </a:stretch>
        </p:blipFill>
        <p:spPr>
          <a:xfrm>
            <a:off x="1320800" y="1534583"/>
            <a:ext cx="8578850" cy="4593289"/>
          </a:xfrm>
          <a:prstGeom prst="rect">
            <a:avLst/>
          </a:prstGeom>
        </p:spPr>
      </p:pic>
    </p:spTree>
    <p:extLst>
      <p:ext uri="{BB962C8B-B14F-4D97-AF65-F5344CB8AC3E}">
        <p14:creationId xmlns:p14="http://schemas.microsoft.com/office/powerpoint/2010/main" val="417375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26A841-9627-DB0A-8016-ED2CB45945F1}"/>
              </a:ext>
            </a:extLst>
          </p:cNvPr>
          <p:cNvSpPr txBox="1"/>
          <p:nvPr/>
        </p:nvSpPr>
        <p:spPr>
          <a:xfrm>
            <a:off x="689266" y="396320"/>
            <a:ext cx="7945394" cy="523220"/>
          </a:xfrm>
          <a:prstGeom prst="rect">
            <a:avLst/>
          </a:prstGeom>
          <a:noFill/>
        </p:spPr>
        <p:txBody>
          <a:bodyPr wrap="square" rtlCol="0">
            <a:spAutoFit/>
          </a:bodyPr>
          <a:lstStyle/>
          <a:p>
            <a:r>
              <a:rPr lang="en-GB" sz="2800" b="1" dirty="0">
                <a:solidFill>
                  <a:srgbClr val="CD1619"/>
                </a:solidFill>
                <a:effectLst/>
                <a:latin typeface="Calibri" panose="020F0502020204030204" pitchFamily="34" charset="0"/>
              </a:rPr>
              <a:t>Strategic directions</a:t>
            </a:r>
            <a:endParaRPr lang="en-GB" sz="2800" dirty="0">
              <a:solidFill>
                <a:srgbClr val="CD1619"/>
              </a:solidFill>
              <a:effectLst/>
              <a:latin typeface="Calibri" panose="020F0502020204030204" pitchFamily="34" charset="0"/>
            </a:endParaRPr>
          </a:p>
        </p:txBody>
      </p:sp>
      <p:cxnSp>
        <p:nvCxnSpPr>
          <p:cNvPr id="5" name="Straight Connector 4">
            <a:extLst>
              <a:ext uri="{FF2B5EF4-FFF2-40B4-BE49-F238E27FC236}">
                <a16:creationId xmlns:a16="http://schemas.microsoft.com/office/drawing/2014/main" id="{A401A836-7CE9-2318-CDE4-1BC53072713B}"/>
              </a:ext>
            </a:extLst>
          </p:cNvPr>
          <p:cNvCxnSpPr/>
          <p:nvPr/>
        </p:nvCxnSpPr>
        <p:spPr>
          <a:xfrm>
            <a:off x="778476" y="917978"/>
            <a:ext cx="107407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25984BD-A2A6-6304-FAA3-FE5993228B5D}"/>
              </a:ext>
            </a:extLst>
          </p:cNvPr>
          <p:cNvSpPr txBox="1"/>
          <p:nvPr/>
        </p:nvSpPr>
        <p:spPr>
          <a:xfrm>
            <a:off x="710744" y="1270000"/>
            <a:ext cx="4961924" cy="923330"/>
          </a:xfrm>
          <a:prstGeom prst="rect">
            <a:avLst/>
          </a:prstGeom>
          <a:noFill/>
        </p:spPr>
        <p:txBody>
          <a:bodyPr wrap="square" rtlCol="0">
            <a:spAutoFit/>
          </a:bodyPr>
          <a:lstStyle/>
          <a:p>
            <a:r>
              <a:rPr lang="en-GB" dirty="0">
                <a:effectLst/>
                <a:latin typeface="Calibri" panose="020F0502020204030204" pitchFamily="34" charset="0"/>
              </a:rPr>
              <a:t>Based on the lessons learnt and the objectives of this HIV Prevention Acceleration Plan, the following strategies will be adopted: </a:t>
            </a:r>
          </a:p>
        </p:txBody>
      </p:sp>
      <p:pic>
        <p:nvPicPr>
          <p:cNvPr id="6" name="Picture 5">
            <a:extLst>
              <a:ext uri="{FF2B5EF4-FFF2-40B4-BE49-F238E27FC236}">
                <a16:creationId xmlns:a16="http://schemas.microsoft.com/office/drawing/2014/main" id="{D758BF55-49D8-9FAE-ED18-7A92410B4389}"/>
              </a:ext>
            </a:extLst>
          </p:cNvPr>
          <p:cNvPicPr>
            <a:picLocks noChangeAspect="1"/>
          </p:cNvPicPr>
          <p:nvPr/>
        </p:nvPicPr>
        <p:blipFill>
          <a:blip r:embed="rId2"/>
          <a:stretch>
            <a:fillRect/>
          </a:stretch>
        </p:blipFill>
        <p:spPr>
          <a:xfrm>
            <a:off x="3725333" y="1039933"/>
            <a:ext cx="7945394" cy="5763499"/>
          </a:xfrm>
          <a:prstGeom prst="rect">
            <a:avLst/>
          </a:prstGeom>
        </p:spPr>
      </p:pic>
      <p:pic>
        <p:nvPicPr>
          <p:cNvPr id="8" name="Picture 7">
            <a:extLst>
              <a:ext uri="{FF2B5EF4-FFF2-40B4-BE49-F238E27FC236}">
                <a16:creationId xmlns:a16="http://schemas.microsoft.com/office/drawing/2014/main" id="{331B942E-2F18-7852-3592-2FA40875B3F5}"/>
              </a:ext>
            </a:extLst>
          </p:cNvPr>
          <p:cNvPicPr>
            <a:picLocks noChangeAspect="1"/>
          </p:cNvPicPr>
          <p:nvPr/>
        </p:nvPicPr>
        <p:blipFill>
          <a:blip r:embed="rId3"/>
          <a:stretch>
            <a:fillRect/>
          </a:stretch>
        </p:blipFill>
        <p:spPr>
          <a:xfrm>
            <a:off x="778476" y="3569332"/>
            <a:ext cx="2049391" cy="2892348"/>
          </a:xfrm>
          <a:prstGeom prst="rect">
            <a:avLst/>
          </a:prstGeom>
        </p:spPr>
      </p:pic>
    </p:spTree>
    <p:extLst>
      <p:ext uri="{BB962C8B-B14F-4D97-AF65-F5344CB8AC3E}">
        <p14:creationId xmlns:p14="http://schemas.microsoft.com/office/powerpoint/2010/main" val="274196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ags/tag10.xml><?xml version="1.0" encoding="utf-8"?>
<p:tagLst xmlns:a="http://schemas.openxmlformats.org/drawingml/2006/main" xmlns:r="http://schemas.openxmlformats.org/officeDocument/2006/relationships" xmlns:p="http://schemas.openxmlformats.org/presentationml/2006/main">
  <p:tag name="ALREADY-CHECKED" val="TRUE"/>
</p:tagLst>
</file>

<file path=ppt/tags/tag11.xml><?xml version="1.0" encoding="utf-8"?>
<p:tagLst xmlns:a="http://schemas.openxmlformats.org/drawingml/2006/main" xmlns:r="http://schemas.openxmlformats.org/officeDocument/2006/relationships" xmlns:p="http://schemas.openxmlformats.org/presentationml/2006/main">
  <p:tag name="ALREADY-CHECKED" val="TRUE"/>
</p:tagLst>
</file>

<file path=ppt/tags/tag12.xml><?xml version="1.0" encoding="utf-8"?>
<p:tagLst xmlns:a="http://schemas.openxmlformats.org/drawingml/2006/main" xmlns:r="http://schemas.openxmlformats.org/officeDocument/2006/relationships" xmlns:p="http://schemas.openxmlformats.org/presentationml/2006/main">
  <p:tag name="ALREADY-CHECKED" val="TRUE"/>
</p:tagLst>
</file>

<file path=ppt/tags/tag13.xml><?xml version="1.0" encoding="utf-8"?>
<p:tagLst xmlns:a="http://schemas.openxmlformats.org/drawingml/2006/main" xmlns:r="http://schemas.openxmlformats.org/officeDocument/2006/relationships" xmlns:p="http://schemas.openxmlformats.org/presentationml/2006/main">
  <p:tag name="ALREADY-CHECKED" val="TRUE"/>
</p:tagLst>
</file>

<file path=ppt/tags/tag14.xml><?xml version="1.0" encoding="utf-8"?>
<p:tagLst xmlns:a="http://schemas.openxmlformats.org/drawingml/2006/main" xmlns:r="http://schemas.openxmlformats.org/officeDocument/2006/relationships" xmlns:p="http://schemas.openxmlformats.org/presentationml/2006/main">
  <p:tag name="ALREADY-CHECKED" val="TRUE"/>
</p:tagLst>
</file>

<file path=ppt/tags/tag15.xml><?xml version="1.0" encoding="utf-8"?>
<p:tagLst xmlns:a="http://schemas.openxmlformats.org/drawingml/2006/main" xmlns:r="http://schemas.openxmlformats.org/officeDocument/2006/relationships" xmlns:p="http://schemas.openxmlformats.org/presentationml/2006/main">
  <p:tag name="ALREADY-CHECKED" val="TRUE"/>
</p:tagLst>
</file>

<file path=ppt/tags/tag16.xml><?xml version="1.0" encoding="utf-8"?>
<p:tagLst xmlns:a="http://schemas.openxmlformats.org/drawingml/2006/main" xmlns:r="http://schemas.openxmlformats.org/officeDocument/2006/relationships" xmlns:p="http://schemas.openxmlformats.org/presentationml/2006/main">
  <p:tag name="ALREADY-CHECKED" val="TRUE"/>
</p:tagLst>
</file>

<file path=ppt/tags/tag17.xml><?xml version="1.0" encoding="utf-8"?>
<p:tagLst xmlns:a="http://schemas.openxmlformats.org/drawingml/2006/main" xmlns:r="http://schemas.openxmlformats.org/officeDocument/2006/relationships" xmlns:p="http://schemas.openxmlformats.org/presentationml/2006/main">
  <p:tag name="ALREADY-CHECKED" val="TRUE"/>
</p:tagLst>
</file>

<file path=ppt/tags/tag18.xml><?xml version="1.0" encoding="utf-8"?>
<p:tagLst xmlns:a="http://schemas.openxmlformats.org/drawingml/2006/main" xmlns:r="http://schemas.openxmlformats.org/officeDocument/2006/relationships" xmlns:p="http://schemas.openxmlformats.org/presentationml/2006/main">
  <p:tag name="ALREADY-CHECKED" val="TRUE"/>
</p:tagLst>
</file>

<file path=ppt/tags/tag19.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ags/tag20.xml><?xml version="1.0" encoding="utf-8"?>
<p:tagLst xmlns:a="http://schemas.openxmlformats.org/drawingml/2006/main" xmlns:r="http://schemas.openxmlformats.org/officeDocument/2006/relationships" xmlns:p="http://schemas.openxmlformats.org/presentationml/2006/main">
  <p:tag name="ALREADY-CHECKED" val="TRUE"/>
</p:tagLst>
</file>

<file path=ppt/tags/tag21.xml><?xml version="1.0" encoding="utf-8"?>
<p:tagLst xmlns:a="http://schemas.openxmlformats.org/drawingml/2006/main" xmlns:r="http://schemas.openxmlformats.org/officeDocument/2006/relationships" xmlns:p="http://schemas.openxmlformats.org/presentationml/2006/main">
  <p:tag name="ALREADY-CHECKED" val="TRUE"/>
</p:tagLst>
</file>

<file path=ppt/tags/tag22.xml><?xml version="1.0" encoding="utf-8"?>
<p:tagLst xmlns:a="http://schemas.openxmlformats.org/drawingml/2006/main" xmlns:r="http://schemas.openxmlformats.org/officeDocument/2006/relationships" xmlns:p="http://schemas.openxmlformats.org/presentationml/2006/main">
  <p:tag name="ALREADY-CHECKED" val="TRUE"/>
</p:tagLst>
</file>

<file path=ppt/tags/tag23.xml><?xml version="1.0" encoding="utf-8"?>
<p:tagLst xmlns:a="http://schemas.openxmlformats.org/drawingml/2006/main" xmlns:r="http://schemas.openxmlformats.org/officeDocument/2006/relationships" xmlns:p="http://schemas.openxmlformats.org/presentationml/2006/main">
  <p:tag name="ALREADY-CHECKED" val="TRUE"/>
</p:tagLst>
</file>

<file path=ppt/tags/tag24.xml><?xml version="1.0" encoding="utf-8"?>
<p:tagLst xmlns:a="http://schemas.openxmlformats.org/drawingml/2006/main" xmlns:r="http://schemas.openxmlformats.org/officeDocument/2006/relationships" xmlns:p="http://schemas.openxmlformats.org/presentationml/2006/main">
  <p:tag name="ALREADY-CHECKED" val="TRUE"/>
</p:tagLst>
</file>

<file path=ppt/tags/tag25.xml><?xml version="1.0" encoding="utf-8"?>
<p:tagLst xmlns:a="http://schemas.openxmlformats.org/drawingml/2006/main" xmlns:r="http://schemas.openxmlformats.org/officeDocument/2006/relationships" xmlns:p="http://schemas.openxmlformats.org/presentationml/2006/main">
  <p:tag name="ALREADY-CHECKED" val="TRUE"/>
</p:tagLst>
</file>

<file path=ppt/tags/tag26.xml><?xml version="1.0" encoding="utf-8"?>
<p:tagLst xmlns:a="http://schemas.openxmlformats.org/drawingml/2006/main" xmlns:r="http://schemas.openxmlformats.org/officeDocument/2006/relationships" xmlns:p="http://schemas.openxmlformats.org/presentationml/2006/main">
  <p:tag name="ALREADY-CHECKED" val="TRUE"/>
</p:tagLst>
</file>

<file path=ppt/tags/tag27.xml><?xml version="1.0" encoding="utf-8"?>
<p:tagLst xmlns:a="http://schemas.openxmlformats.org/drawingml/2006/main" xmlns:r="http://schemas.openxmlformats.org/officeDocument/2006/relationships" xmlns:p="http://schemas.openxmlformats.org/presentationml/2006/main">
  <p:tag name="ALREADY-CHECKED" val="TRUE"/>
</p:tagLst>
</file>

<file path=ppt/tags/tag28.xml><?xml version="1.0" encoding="utf-8"?>
<p:tagLst xmlns:a="http://schemas.openxmlformats.org/drawingml/2006/main" xmlns:r="http://schemas.openxmlformats.org/officeDocument/2006/relationships" xmlns:p="http://schemas.openxmlformats.org/presentationml/2006/main">
  <p:tag name="ALREADY-CHECKED" val="TRUE"/>
</p:tagLst>
</file>

<file path=ppt/tags/tag29.xml><?xml version="1.0" encoding="utf-8"?>
<p:tagLst xmlns:a="http://schemas.openxmlformats.org/drawingml/2006/main" xmlns:r="http://schemas.openxmlformats.org/officeDocument/2006/relationships" xmlns:p="http://schemas.openxmlformats.org/presentationml/2006/main">
  <p:tag name="ALREADY-CHECKED" val="TRUE"/>
</p:tagLst>
</file>

<file path=ppt/tags/tag3.xml><?xml version="1.0" encoding="utf-8"?>
<p:tagLst xmlns:a="http://schemas.openxmlformats.org/drawingml/2006/main" xmlns:r="http://schemas.openxmlformats.org/officeDocument/2006/relationships" xmlns:p="http://schemas.openxmlformats.org/presentationml/2006/main">
  <p:tag name="ALREADY-CHECKED" val="TRUE"/>
</p:tagLst>
</file>

<file path=ppt/tags/tag30.xml><?xml version="1.0" encoding="utf-8"?>
<p:tagLst xmlns:a="http://schemas.openxmlformats.org/drawingml/2006/main" xmlns:r="http://schemas.openxmlformats.org/officeDocument/2006/relationships" xmlns:p="http://schemas.openxmlformats.org/presentationml/2006/main">
  <p:tag name="ALREADY-CHECKED" val="TRUE"/>
</p:tagLst>
</file>

<file path=ppt/tags/tag31.xml><?xml version="1.0" encoding="utf-8"?>
<p:tagLst xmlns:a="http://schemas.openxmlformats.org/drawingml/2006/main" xmlns:r="http://schemas.openxmlformats.org/officeDocument/2006/relationships" xmlns:p="http://schemas.openxmlformats.org/presentationml/2006/main">
  <p:tag name="ALREADY-CHECKED" val="TRUE"/>
</p:tagLst>
</file>

<file path=ppt/tags/tag32.xml><?xml version="1.0" encoding="utf-8"?>
<p:tagLst xmlns:a="http://schemas.openxmlformats.org/drawingml/2006/main" xmlns:r="http://schemas.openxmlformats.org/officeDocument/2006/relationships" xmlns:p="http://schemas.openxmlformats.org/presentationml/2006/main">
  <p:tag name="ALREADY-CHECKED" val="TRUE"/>
</p:tagLst>
</file>

<file path=ppt/tags/tag33.xml><?xml version="1.0" encoding="utf-8"?>
<p:tagLst xmlns:a="http://schemas.openxmlformats.org/drawingml/2006/main" xmlns:r="http://schemas.openxmlformats.org/officeDocument/2006/relationships" xmlns:p="http://schemas.openxmlformats.org/presentationml/2006/main">
  <p:tag name="ALREADY-CHECKED" val="TRUE"/>
</p:tagLst>
</file>

<file path=ppt/tags/tag34.xml><?xml version="1.0" encoding="utf-8"?>
<p:tagLst xmlns:a="http://schemas.openxmlformats.org/drawingml/2006/main" xmlns:r="http://schemas.openxmlformats.org/officeDocument/2006/relationships" xmlns:p="http://schemas.openxmlformats.org/presentationml/2006/main">
  <p:tag name="ALREADY-CHECKED" val="TRUE"/>
</p:tagLst>
</file>

<file path=ppt/tags/tag35.xml><?xml version="1.0" encoding="utf-8"?>
<p:tagLst xmlns:a="http://schemas.openxmlformats.org/drawingml/2006/main" xmlns:r="http://schemas.openxmlformats.org/officeDocument/2006/relationships" xmlns:p="http://schemas.openxmlformats.org/presentationml/2006/main">
  <p:tag name="ALREADY-CHECKED" val="TRUE"/>
</p:tagLst>
</file>

<file path=ppt/tags/tag36.xml><?xml version="1.0" encoding="utf-8"?>
<p:tagLst xmlns:a="http://schemas.openxmlformats.org/drawingml/2006/main" xmlns:r="http://schemas.openxmlformats.org/officeDocument/2006/relationships" xmlns:p="http://schemas.openxmlformats.org/presentationml/2006/main">
  <p:tag name="ALREADY-CHECKED" val="TRUE"/>
</p:tagLst>
</file>

<file path=ppt/tags/tag37.xml><?xml version="1.0" encoding="utf-8"?>
<p:tagLst xmlns:a="http://schemas.openxmlformats.org/drawingml/2006/main" xmlns:r="http://schemas.openxmlformats.org/officeDocument/2006/relationships" xmlns:p="http://schemas.openxmlformats.org/presentationml/2006/main">
  <p:tag name="ALREADY-CHECKED" val="TRUE"/>
</p:tagLst>
</file>

<file path=ppt/tags/tag38.xml><?xml version="1.0" encoding="utf-8"?>
<p:tagLst xmlns:a="http://schemas.openxmlformats.org/drawingml/2006/main" xmlns:r="http://schemas.openxmlformats.org/officeDocument/2006/relationships" xmlns:p="http://schemas.openxmlformats.org/presentationml/2006/main">
  <p:tag name="ALREADY-CHECKED" val="TRUE"/>
</p:tagLst>
</file>

<file path=ppt/tags/tag39.xml><?xml version="1.0" encoding="utf-8"?>
<p:tagLst xmlns:a="http://schemas.openxmlformats.org/drawingml/2006/main" xmlns:r="http://schemas.openxmlformats.org/officeDocument/2006/relationships" xmlns:p="http://schemas.openxmlformats.org/presentationml/2006/main">
  <p:tag name="ALREADY-CHECKED" val="TRUE"/>
</p:tagLst>
</file>

<file path=ppt/tags/tag4.xml><?xml version="1.0" encoding="utf-8"?>
<p:tagLst xmlns:a="http://schemas.openxmlformats.org/drawingml/2006/main" xmlns:r="http://schemas.openxmlformats.org/officeDocument/2006/relationships" xmlns:p="http://schemas.openxmlformats.org/presentationml/2006/main">
  <p:tag name="ALREADY-CHECKED" val="TRUE"/>
</p:tagLst>
</file>

<file path=ppt/tags/tag40.xml><?xml version="1.0" encoding="utf-8"?>
<p:tagLst xmlns:a="http://schemas.openxmlformats.org/drawingml/2006/main" xmlns:r="http://schemas.openxmlformats.org/officeDocument/2006/relationships" xmlns:p="http://schemas.openxmlformats.org/presentationml/2006/main">
  <p:tag name="ALREADY-CHECKED" val="TRUE"/>
</p:tagLst>
</file>

<file path=ppt/tags/tag41.xml><?xml version="1.0" encoding="utf-8"?>
<p:tagLst xmlns:a="http://schemas.openxmlformats.org/drawingml/2006/main" xmlns:r="http://schemas.openxmlformats.org/officeDocument/2006/relationships" xmlns:p="http://schemas.openxmlformats.org/presentationml/2006/main">
  <p:tag name="ALREADY-CHECKED" val="TRUE"/>
</p:tagLst>
</file>

<file path=ppt/tags/tag42.xml><?xml version="1.0" encoding="utf-8"?>
<p:tagLst xmlns:a="http://schemas.openxmlformats.org/drawingml/2006/main" xmlns:r="http://schemas.openxmlformats.org/officeDocument/2006/relationships" xmlns:p="http://schemas.openxmlformats.org/presentationml/2006/main">
  <p:tag name="ALREADY-CHECKED" val="TRUE"/>
</p:tagLst>
</file>

<file path=ppt/tags/tag43.xml><?xml version="1.0" encoding="utf-8"?>
<p:tagLst xmlns:a="http://schemas.openxmlformats.org/drawingml/2006/main" xmlns:r="http://schemas.openxmlformats.org/officeDocument/2006/relationships" xmlns:p="http://schemas.openxmlformats.org/presentationml/2006/main">
  <p:tag name="ALREADY-CHECKED" val="TRUE"/>
</p:tagLst>
</file>

<file path=ppt/tags/tag44.xml><?xml version="1.0" encoding="utf-8"?>
<p:tagLst xmlns:a="http://schemas.openxmlformats.org/drawingml/2006/main" xmlns:r="http://schemas.openxmlformats.org/officeDocument/2006/relationships" xmlns:p="http://schemas.openxmlformats.org/presentationml/2006/main">
  <p:tag name="ALREADY-CHECKED" val="TRUE"/>
</p:tagLst>
</file>

<file path=ppt/tags/tag45.xml><?xml version="1.0" encoding="utf-8"?>
<p:tagLst xmlns:a="http://schemas.openxmlformats.org/drawingml/2006/main" xmlns:r="http://schemas.openxmlformats.org/officeDocument/2006/relationships" xmlns:p="http://schemas.openxmlformats.org/presentationml/2006/main">
  <p:tag name="ALREADY-CHECKED" val="TRUE"/>
</p:tagLst>
</file>

<file path=ppt/tags/tag46.xml><?xml version="1.0" encoding="utf-8"?>
<p:tagLst xmlns:a="http://schemas.openxmlformats.org/drawingml/2006/main" xmlns:r="http://schemas.openxmlformats.org/officeDocument/2006/relationships" xmlns:p="http://schemas.openxmlformats.org/presentationml/2006/main">
  <p:tag name="ALREADY-CHECKED" val="TRUE"/>
</p:tagLst>
</file>

<file path=ppt/tags/tag47.xml><?xml version="1.0" encoding="utf-8"?>
<p:tagLst xmlns:a="http://schemas.openxmlformats.org/drawingml/2006/main" xmlns:r="http://schemas.openxmlformats.org/officeDocument/2006/relationships" xmlns:p="http://schemas.openxmlformats.org/presentationml/2006/main">
  <p:tag name="ALREADY-CHECKED" val="TRUE"/>
</p:tagLst>
</file>

<file path=ppt/tags/tag48.xml><?xml version="1.0" encoding="utf-8"?>
<p:tagLst xmlns:a="http://schemas.openxmlformats.org/drawingml/2006/main" xmlns:r="http://schemas.openxmlformats.org/officeDocument/2006/relationships" xmlns:p="http://schemas.openxmlformats.org/presentationml/2006/main">
  <p:tag name="ALREADY-CHECKED" val="TRUE"/>
</p:tagLst>
</file>

<file path=ppt/tags/tag49.xml><?xml version="1.0" encoding="utf-8"?>
<p:tagLst xmlns:a="http://schemas.openxmlformats.org/drawingml/2006/main" xmlns:r="http://schemas.openxmlformats.org/officeDocument/2006/relationships" xmlns:p="http://schemas.openxmlformats.org/presentationml/2006/main">
  <p:tag name="ALREADY-CHECKED" val="TRUE"/>
</p:tagLst>
</file>

<file path=ppt/tags/tag5.xml><?xml version="1.0" encoding="utf-8"?>
<p:tagLst xmlns:a="http://schemas.openxmlformats.org/drawingml/2006/main" xmlns:r="http://schemas.openxmlformats.org/officeDocument/2006/relationships" xmlns:p="http://schemas.openxmlformats.org/presentationml/2006/main">
  <p:tag name="ALREADY-CHECKED" val="TRUE"/>
</p:tagLst>
</file>

<file path=ppt/tags/tag50.xml><?xml version="1.0" encoding="utf-8"?>
<p:tagLst xmlns:a="http://schemas.openxmlformats.org/drawingml/2006/main" xmlns:r="http://schemas.openxmlformats.org/officeDocument/2006/relationships" xmlns:p="http://schemas.openxmlformats.org/presentationml/2006/main">
  <p:tag name="ALREADY-CHECKED" val="TRUE"/>
</p:tagLst>
</file>

<file path=ppt/tags/tag51.xml><?xml version="1.0" encoding="utf-8"?>
<p:tagLst xmlns:a="http://schemas.openxmlformats.org/drawingml/2006/main" xmlns:r="http://schemas.openxmlformats.org/officeDocument/2006/relationships" xmlns:p="http://schemas.openxmlformats.org/presentationml/2006/main">
  <p:tag name="ALREADY-CHECKED" val="TRUE"/>
</p:tagLst>
</file>

<file path=ppt/tags/tag52.xml><?xml version="1.0" encoding="utf-8"?>
<p:tagLst xmlns:a="http://schemas.openxmlformats.org/drawingml/2006/main" xmlns:r="http://schemas.openxmlformats.org/officeDocument/2006/relationships" xmlns:p="http://schemas.openxmlformats.org/presentationml/2006/main">
  <p:tag name="ALREADY-CHECKED" val="TRUE"/>
</p:tagLst>
</file>

<file path=ppt/tags/tag53.xml><?xml version="1.0" encoding="utf-8"?>
<p:tagLst xmlns:a="http://schemas.openxmlformats.org/drawingml/2006/main" xmlns:r="http://schemas.openxmlformats.org/officeDocument/2006/relationships" xmlns:p="http://schemas.openxmlformats.org/presentationml/2006/main">
  <p:tag name="ALREADY-CHECKED" val="TRUE"/>
</p:tagLst>
</file>

<file path=ppt/tags/tag54.xml><?xml version="1.0" encoding="utf-8"?>
<p:tagLst xmlns:a="http://schemas.openxmlformats.org/drawingml/2006/main" xmlns:r="http://schemas.openxmlformats.org/officeDocument/2006/relationships" xmlns:p="http://schemas.openxmlformats.org/presentationml/2006/main">
  <p:tag name="ALREADY-CHECKED" val="TRUE"/>
</p:tagLst>
</file>

<file path=ppt/tags/tag55.xml><?xml version="1.0" encoding="utf-8"?>
<p:tagLst xmlns:a="http://schemas.openxmlformats.org/drawingml/2006/main" xmlns:r="http://schemas.openxmlformats.org/officeDocument/2006/relationships" xmlns:p="http://schemas.openxmlformats.org/presentationml/2006/main">
  <p:tag name="ALREADY-CHECKED" val="TRUE"/>
</p:tagLst>
</file>

<file path=ppt/tags/tag56.xml><?xml version="1.0" encoding="utf-8"?>
<p:tagLst xmlns:a="http://schemas.openxmlformats.org/drawingml/2006/main" xmlns:r="http://schemas.openxmlformats.org/officeDocument/2006/relationships" xmlns:p="http://schemas.openxmlformats.org/presentationml/2006/main">
  <p:tag name="ALREADY-CHECKED" val="TRUE"/>
</p:tagLst>
</file>

<file path=ppt/tags/tag57.xml><?xml version="1.0" encoding="utf-8"?>
<p:tagLst xmlns:a="http://schemas.openxmlformats.org/drawingml/2006/main" xmlns:r="http://schemas.openxmlformats.org/officeDocument/2006/relationships" xmlns:p="http://schemas.openxmlformats.org/presentationml/2006/main">
  <p:tag name="ALREADY-CHECKED" val="TRUE"/>
</p:tagLst>
</file>

<file path=ppt/tags/tag58.xml><?xml version="1.0" encoding="utf-8"?>
<p:tagLst xmlns:a="http://schemas.openxmlformats.org/drawingml/2006/main" xmlns:r="http://schemas.openxmlformats.org/officeDocument/2006/relationships" xmlns:p="http://schemas.openxmlformats.org/presentationml/2006/main">
  <p:tag name="ALREADY-CHECKED" val="TRUE"/>
</p:tagLst>
</file>

<file path=ppt/tags/tag59.xml><?xml version="1.0" encoding="utf-8"?>
<p:tagLst xmlns:a="http://schemas.openxmlformats.org/drawingml/2006/main" xmlns:r="http://schemas.openxmlformats.org/officeDocument/2006/relationships" xmlns:p="http://schemas.openxmlformats.org/presentationml/2006/main">
  <p:tag name="ALREADY-CHECKED" val="TRUE"/>
</p:tagLst>
</file>

<file path=ppt/tags/tag6.xml><?xml version="1.0" encoding="utf-8"?>
<p:tagLst xmlns:a="http://schemas.openxmlformats.org/drawingml/2006/main" xmlns:r="http://schemas.openxmlformats.org/officeDocument/2006/relationships" xmlns:p="http://schemas.openxmlformats.org/presentationml/2006/main">
  <p:tag name="ALREADY-CHECKED" val="TRUE"/>
</p:tagLst>
</file>

<file path=ppt/tags/tag60.xml><?xml version="1.0" encoding="utf-8"?>
<p:tagLst xmlns:a="http://schemas.openxmlformats.org/drawingml/2006/main" xmlns:r="http://schemas.openxmlformats.org/officeDocument/2006/relationships" xmlns:p="http://schemas.openxmlformats.org/presentationml/2006/main">
  <p:tag name="ALREADY-CHECKED" val="TRUE"/>
</p:tagLst>
</file>

<file path=ppt/tags/tag61.xml><?xml version="1.0" encoding="utf-8"?>
<p:tagLst xmlns:a="http://schemas.openxmlformats.org/drawingml/2006/main" xmlns:r="http://schemas.openxmlformats.org/officeDocument/2006/relationships" xmlns:p="http://schemas.openxmlformats.org/presentationml/2006/main">
  <p:tag name="ALREADY-CHECKED" val="TRUE"/>
</p:tagLst>
</file>

<file path=ppt/tags/tag7.xml><?xml version="1.0" encoding="utf-8"?>
<p:tagLst xmlns:a="http://schemas.openxmlformats.org/drawingml/2006/main" xmlns:r="http://schemas.openxmlformats.org/officeDocument/2006/relationships" xmlns:p="http://schemas.openxmlformats.org/presentationml/2006/main">
  <p:tag name="ALREADY-CHECKED" val="TRUE"/>
</p:tagLst>
</file>

<file path=ppt/tags/tag8.xml><?xml version="1.0" encoding="utf-8"?>
<p:tagLst xmlns:a="http://schemas.openxmlformats.org/drawingml/2006/main" xmlns:r="http://schemas.openxmlformats.org/officeDocument/2006/relationships" xmlns:p="http://schemas.openxmlformats.org/presentationml/2006/main">
  <p:tag name="ALREADY-CHECKED" val="TRUE"/>
</p:tagLst>
</file>

<file path=ppt/tags/tag9.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1939</TotalTime>
  <Words>755</Words>
  <Application>Microsoft Office PowerPoint</Application>
  <PresentationFormat>Widescreen</PresentationFormat>
  <Paragraphs>101</Paragraphs>
  <Slides>18</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Aptos</vt:lpstr>
      <vt:lpstr>Aptos Display</vt:lpstr>
      <vt:lpstr>Arial</vt:lpstr>
      <vt:lpstr>Calibri</vt:lpstr>
      <vt:lpstr>Calibri Light</vt:lpstr>
      <vt:lpstr>Constantia</vt:lpstr>
      <vt:lpstr>Maiandra GD</vt:lpstr>
      <vt:lpstr>Wingdings</vt:lpstr>
      <vt:lpstr>Office Theme</vt:lpstr>
      <vt:lpstr>2_office theme</vt:lpstr>
      <vt:lpstr>PowerPoint Presentation</vt:lpstr>
      <vt:lpstr>Milestones within the HIV program (2010-2023)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Cheseret</dc:creator>
  <cp:lastModifiedBy>Hennet Communications</cp:lastModifiedBy>
  <cp:revision>12</cp:revision>
  <dcterms:created xsi:type="dcterms:W3CDTF">2024-01-17T08:50:28Z</dcterms:created>
  <dcterms:modified xsi:type="dcterms:W3CDTF">2024-05-08T11:54:13Z</dcterms:modified>
</cp:coreProperties>
</file>