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3804" r:id="rId3"/>
    <p:sldId id="15000435" r:id="rId4"/>
    <p:sldId id="3807" r:id="rId5"/>
    <p:sldId id="15000450" r:id="rId6"/>
    <p:sldId id="3808" r:id="rId7"/>
    <p:sldId id="15000442" r:id="rId8"/>
    <p:sldId id="289" r:id="rId9"/>
    <p:sldId id="290" r:id="rId10"/>
    <p:sldId id="1500044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ES" initials="HW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Percentage with knowledge on HIV prevention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Sheet2!$A$2:$A$48</c:f>
              <c:strCache>
                <c:ptCount val="47"/>
                <c:pt idx="0">
                  <c:v>Mandera</c:v>
                </c:pt>
                <c:pt idx="1">
                  <c:v>Garissa</c:v>
                </c:pt>
                <c:pt idx="2">
                  <c:v>Turkana</c:v>
                </c:pt>
                <c:pt idx="3">
                  <c:v>Marsabit</c:v>
                </c:pt>
                <c:pt idx="4">
                  <c:v>Wajir</c:v>
                </c:pt>
                <c:pt idx="5">
                  <c:v>Samburu</c:v>
                </c:pt>
                <c:pt idx="6">
                  <c:v>Bungoma</c:v>
                </c:pt>
                <c:pt idx="7">
                  <c:v>Lamu</c:v>
                </c:pt>
                <c:pt idx="8">
                  <c:v>Tana River</c:v>
                </c:pt>
                <c:pt idx="9">
                  <c:v>Isiolo</c:v>
                </c:pt>
                <c:pt idx="10">
                  <c:v>Meru</c:v>
                </c:pt>
                <c:pt idx="11">
                  <c:v>Nandi</c:v>
                </c:pt>
                <c:pt idx="12">
                  <c:v>West Pokot</c:v>
                </c:pt>
                <c:pt idx="13">
                  <c:v>Migori</c:v>
                </c:pt>
                <c:pt idx="14">
                  <c:v>Mombasa</c:v>
                </c:pt>
                <c:pt idx="15">
                  <c:v>Baringo</c:v>
                </c:pt>
                <c:pt idx="16">
                  <c:v>Murang'a</c:v>
                </c:pt>
                <c:pt idx="17">
                  <c:v>Kericho</c:v>
                </c:pt>
                <c:pt idx="18">
                  <c:v>Embu</c:v>
                </c:pt>
                <c:pt idx="19">
                  <c:v>Narok</c:v>
                </c:pt>
                <c:pt idx="20">
                  <c:v>Laikipia</c:v>
                </c:pt>
                <c:pt idx="21">
                  <c:v>Kakamega</c:v>
                </c:pt>
                <c:pt idx="22">
                  <c:v>Kiambu</c:v>
                </c:pt>
                <c:pt idx="23">
                  <c:v>Tharaka Nithi</c:v>
                </c:pt>
                <c:pt idx="24">
                  <c:v>Elgeyo Marakwet</c:v>
                </c:pt>
                <c:pt idx="25">
                  <c:v>Nakuru</c:v>
                </c:pt>
                <c:pt idx="26">
                  <c:v>Makueni</c:v>
                </c:pt>
                <c:pt idx="27">
                  <c:v>Uasin Gishu</c:v>
                </c:pt>
                <c:pt idx="28">
                  <c:v>Kilifi</c:v>
                </c:pt>
                <c:pt idx="29">
                  <c:v>Nairobi </c:v>
                </c:pt>
                <c:pt idx="30">
                  <c:v>Bomet</c:v>
                </c:pt>
                <c:pt idx="31">
                  <c:v>Homa Bay</c:v>
                </c:pt>
                <c:pt idx="32">
                  <c:v>Vihiga</c:v>
                </c:pt>
                <c:pt idx="33">
                  <c:v>Nyandarua</c:v>
                </c:pt>
                <c:pt idx="34">
                  <c:v>Kajiado</c:v>
                </c:pt>
                <c:pt idx="35">
                  <c:v>Taita</c:v>
                </c:pt>
                <c:pt idx="36">
                  <c:v>Nyeri</c:v>
                </c:pt>
                <c:pt idx="37">
                  <c:v>Busia</c:v>
                </c:pt>
                <c:pt idx="38">
                  <c:v>Kwale</c:v>
                </c:pt>
                <c:pt idx="39">
                  <c:v>Kirinyaga</c:v>
                </c:pt>
                <c:pt idx="40">
                  <c:v>Kitui</c:v>
                </c:pt>
                <c:pt idx="41">
                  <c:v>Machakos</c:v>
                </c:pt>
                <c:pt idx="42">
                  <c:v>Siaya</c:v>
                </c:pt>
                <c:pt idx="43">
                  <c:v>Kisumu</c:v>
                </c:pt>
                <c:pt idx="44">
                  <c:v>Trans Nzoia</c:v>
                </c:pt>
                <c:pt idx="45">
                  <c:v>Nyamira</c:v>
                </c:pt>
                <c:pt idx="46">
                  <c:v>Kisii</c:v>
                </c:pt>
              </c:strCache>
            </c:strRef>
          </c:cat>
          <c:val>
            <c:numRef>
              <c:f>Sheet2!$B$2:$B$48</c:f>
              <c:numCache>
                <c:formatCode>General</c:formatCode>
                <c:ptCount val="47"/>
                <c:pt idx="0">
                  <c:v>4.5</c:v>
                </c:pt>
                <c:pt idx="1">
                  <c:v>15</c:v>
                </c:pt>
                <c:pt idx="2">
                  <c:v>23.2</c:v>
                </c:pt>
                <c:pt idx="3">
                  <c:v>26</c:v>
                </c:pt>
                <c:pt idx="4">
                  <c:v>26.9</c:v>
                </c:pt>
                <c:pt idx="5">
                  <c:v>31.8</c:v>
                </c:pt>
                <c:pt idx="6">
                  <c:v>32.4</c:v>
                </c:pt>
                <c:pt idx="7">
                  <c:v>34.700000000000003</c:v>
                </c:pt>
                <c:pt idx="8">
                  <c:v>35.200000000000003</c:v>
                </c:pt>
                <c:pt idx="9">
                  <c:v>35.700000000000003</c:v>
                </c:pt>
                <c:pt idx="10">
                  <c:v>41.1</c:v>
                </c:pt>
                <c:pt idx="11">
                  <c:v>43</c:v>
                </c:pt>
                <c:pt idx="12">
                  <c:v>43.7</c:v>
                </c:pt>
                <c:pt idx="13">
                  <c:v>44.8</c:v>
                </c:pt>
                <c:pt idx="14">
                  <c:v>45.3</c:v>
                </c:pt>
                <c:pt idx="15">
                  <c:v>46.8</c:v>
                </c:pt>
                <c:pt idx="16">
                  <c:v>47.3</c:v>
                </c:pt>
                <c:pt idx="17">
                  <c:v>49</c:v>
                </c:pt>
                <c:pt idx="18">
                  <c:v>49.4</c:v>
                </c:pt>
                <c:pt idx="19">
                  <c:v>49.7</c:v>
                </c:pt>
                <c:pt idx="20">
                  <c:v>50</c:v>
                </c:pt>
                <c:pt idx="21">
                  <c:v>50.6</c:v>
                </c:pt>
                <c:pt idx="22">
                  <c:v>50.8</c:v>
                </c:pt>
                <c:pt idx="23">
                  <c:v>51.5</c:v>
                </c:pt>
                <c:pt idx="24">
                  <c:v>53.6</c:v>
                </c:pt>
                <c:pt idx="25">
                  <c:v>54.3</c:v>
                </c:pt>
                <c:pt idx="26">
                  <c:v>55</c:v>
                </c:pt>
                <c:pt idx="27">
                  <c:v>56.6</c:v>
                </c:pt>
                <c:pt idx="28">
                  <c:v>57.1</c:v>
                </c:pt>
                <c:pt idx="29">
                  <c:v>58</c:v>
                </c:pt>
                <c:pt idx="30">
                  <c:v>58.2</c:v>
                </c:pt>
                <c:pt idx="31">
                  <c:v>58.4</c:v>
                </c:pt>
                <c:pt idx="32">
                  <c:v>58.5</c:v>
                </c:pt>
                <c:pt idx="33">
                  <c:v>59.1</c:v>
                </c:pt>
                <c:pt idx="34">
                  <c:v>60</c:v>
                </c:pt>
                <c:pt idx="35">
                  <c:v>61</c:v>
                </c:pt>
                <c:pt idx="36">
                  <c:v>62</c:v>
                </c:pt>
                <c:pt idx="37">
                  <c:v>63.3</c:v>
                </c:pt>
                <c:pt idx="38">
                  <c:v>63.4</c:v>
                </c:pt>
                <c:pt idx="39">
                  <c:v>65</c:v>
                </c:pt>
                <c:pt idx="40">
                  <c:v>65.599999999999994</c:v>
                </c:pt>
                <c:pt idx="41">
                  <c:v>68.099999999999994</c:v>
                </c:pt>
                <c:pt idx="42">
                  <c:v>71.5</c:v>
                </c:pt>
                <c:pt idx="43">
                  <c:v>73.5</c:v>
                </c:pt>
                <c:pt idx="44">
                  <c:v>74</c:v>
                </c:pt>
                <c:pt idx="45">
                  <c:v>78.2</c:v>
                </c:pt>
                <c:pt idx="46">
                  <c:v>78.8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27-4E5C-85F2-A3BB72E72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5684815"/>
        <c:axId val="2115683151"/>
      </c:barChart>
      <c:catAx>
        <c:axId val="211568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683151"/>
        <c:crosses val="autoZero"/>
        <c:auto val="1"/>
        <c:lblAlgn val="ctr"/>
        <c:lblOffset val="100"/>
        <c:noMultiLvlLbl val="0"/>
      </c:catAx>
      <c:valAx>
        <c:axId val="2115683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684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26995616992399"/>
          <c:y val="9.9767981438515105E-2"/>
          <c:w val="0.79072658994115097"/>
          <c:h val="0.71031709203402904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Achieved </c:f>
              <c:strCache>
                <c:ptCount val="1"/>
                <c:pt idx="0">
                  <c:v>Achieved 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Overall!$A$10:$A$13</c:f>
              <c:strCache>
                <c:ptCount val="4"/>
                <c:pt idx="0">
                  <c:v>ALHIV</c:v>
                </c:pt>
                <c:pt idx="1">
                  <c:v>Currently in care</c:v>
                </c:pt>
                <c:pt idx="2">
                  <c:v>Currently on ART</c:v>
                </c:pt>
                <c:pt idx="3">
                  <c:v>Suppressed</c:v>
                </c:pt>
              </c:strCache>
            </c:strRef>
          </c:cat>
          <c:val>
            <c:numRef>
              <c:f>Overall!$B$10:$B$13</c:f>
              <c:numCache>
                <c:formatCode>_-* #,##0_-;\-* #,##0_-;_-* "-"??_-;_-@_-</c:formatCode>
                <c:ptCount val="4"/>
                <c:pt idx="0">
                  <c:v>88853</c:v>
                </c:pt>
                <c:pt idx="1">
                  <c:v>75359</c:v>
                </c:pt>
                <c:pt idx="2">
                  <c:v>75359</c:v>
                </c:pt>
                <c:pt idx="3">
                  <c:v>67761.062850344999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60D0-490C-9477-79A7805536F7}"/>
            </c:ext>
          </c:extLst>
        </c:ser>
        <c:ser>
          <c:idx val="1"/>
          <c:order val="1"/>
          <c:tx>
            <c:strRef>
              <c:f>Gap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D0-490C-9477-79A7805536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Overall!$A$10:$A$13</c:f>
              <c:strCache>
                <c:ptCount val="4"/>
                <c:pt idx="0">
                  <c:v>ALHIV</c:v>
                </c:pt>
                <c:pt idx="1">
                  <c:v>Currently in care</c:v>
                </c:pt>
                <c:pt idx="2">
                  <c:v>Currently on ART</c:v>
                </c:pt>
                <c:pt idx="3">
                  <c:v>Suppressed</c:v>
                </c:pt>
              </c:strCache>
            </c:strRef>
          </c:cat>
          <c:val>
            <c:numRef>
              <c:f>Overall!$C$10:$C$13</c:f>
              <c:numCache>
                <c:formatCode>0</c:formatCode>
                <c:ptCount val="4"/>
                <c:pt idx="1">
                  <c:v>13494</c:v>
                </c:pt>
                <c:pt idx="2">
                  <c:v>13494</c:v>
                </c:pt>
                <c:pt idx="3">
                  <c:v>21091.937149655001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60D0-490C-9477-79A7805536F7}"/>
            </c:ext>
          </c:extLst>
        </c:ser>
        <c:ser>
          <c:idx val="2"/>
          <c:order val="2"/>
          <c:tx>
            <c:strRef>
              <c:f>Overall!$D$9</c:f>
              <c:strCache>
                <c:ptCount val="1"/>
              </c:strCache>
            </c:strRef>
          </c:tx>
          <c:spPr>
            <a:solidFill>
              <a:srgbClr val="A5A5A5"/>
            </a:solidFill>
            <a:ln cmpd="sng">
              <a:solidFill>
                <a:srgbClr val="000000"/>
              </a:solidFill>
            </a:ln>
          </c:spPr>
          <c:invertIfNegative val="1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D0-490C-9477-79A7805536F7}"/>
                </c:ext>
              </c:extLst>
            </c:dLbl>
            <c:dLbl>
              <c:idx val="1"/>
              <c:layout>
                <c:manualLayout>
                  <c:x val="4.7357115691319797E-17"/>
                  <c:y val="-3.36569579288025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D0-490C-9477-79A7805536F7}"/>
                </c:ext>
              </c:extLst>
            </c:dLbl>
            <c:dLbl>
              <c:idx val="2"/>
              <c:layout>
                <c:manualLayout>
                  <c:x val="2.5831452417141602E-3"/>
                  <c:y val="-3.10679611650485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D0-490C-9477-79A7805536F7}"/>
                </c:ext>
              </c:extLst>
            </c:dLbl>
            <c:dLbl>
              <c:idx val="3"/>
              <c:layout>
                <c:manualLayout>
                  <c:x val="0"/>
                  <c:y val="-3.10679611650486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D0-490C-9477-79A7805536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Overall!$A$10:$A$13</c:f>
              <c:strCache>
                <c:ptCount val="4"/>
                <c:pt idx="0">
                  <c:v>ALHIV</c:v>
                </c:pt>
                <c:pt idx="1">
                  <c:v>Currently in care</c:v>
                </c:pt>
                <c:pt idx="2">
                  <c:v>Currently on ART</c:v>
                </c:pt>
                <c:pt idx="3">
                  <c:v>Suppressed</c:v>
                </c:pt>
              </c:strCache>
            </c:strRef>
          </c:cat>
          <c:val>
            <c:numRef>
              <c:f>Overall!$D$10:$D$13</c:f>
              <c:numCache>
                <c:formatCode>0%</c:formatCode>
                <c:ptCount val="4"/>
                <c:pt idx="1">
                  <c:v>0.84813118296512202</c:v>
                </c:pt>
                <c:pt idx="2">
                  <c:v>0.84813118296512202</c:v>
                </c:pt>
                <c:pt idx="3">
                  <c:v>0.76261986483680899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7-60D0-490C-9477-79A780553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8704923"/>
        <c:axId val="1070659626"/>
      </c:barChart>
      <c:catAx>
        <c:axId val="618704923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0659626"/>
        <c:crosses val="autoZero"/>
        <c:auto val="1"/>
        <c:lblAlgn val="ctr"/>
        <c:lblOffset val="100"/>
        <c:noMultiLvlLbl val="1"/>
      </c:catAx>
      <c:valAx>
        <c:axId val="107065962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endParaRPr/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704923"/>
        <c:crosses val="autoZero"/>
        <c:crossBetween val="between"/>
      </c:valAx>
    </c:plotArea>
    <c:legend>
      <c:legendPos val="b"/>
      <c:overlay val="0"/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1"/>
  </c:chart>
  <c:txPr>
    <a:bodyPr/>
    <a:lstStyle/>
    <a:p>
      <a:pPr>
        <a:defRPr lang="en-US" sz="12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69971594751801"/>
          <c:y val="8.6592603865469506E-2"/>
          <c:w val="0.85624239145137304"/>
          <c:h val="0.68607517881600999"/>
        </c:manualLayout>
      </c:layout>
      <c:barChart>
        <c:barDir val="col"/>
        <c:grouping val="stacked"/>
        <c:varyColors val="1"/>
        <c:ser>
          <c:idx val="0"/>
          <c:order val="0"/>
          <c:spPr>
            <a:solidFill>
              <a:srgbClr val="92D050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Overall!$A$16:$A$19</c:f>
              <c:strCache>
                <c:ptCount val="4"/>
                <c:pt idx="0">
                  <c:v>YALHIV</c:v>
                </c:pt>
                <c:pt idx="1">
                  <c:v>Currently in care</c:v>
                </c:pt>
                <c:pt idx="2">
                  <c:v>Currently on ART</c:v>
                </c:pt>
                <c:pt idx="3">
                  <c:v>Suppressed</c:v>
                </c:pt>
              </c:strCache>
            </c:strRef>
          </c:cat>
          <c:val>
            <c:numRef>
              <c:f>Overall!$B$16:$B$19</c:f>
              <c:numCache>
                <c:formatCode>_-* #,##0_-;\-* #,##0_-;_-* "-"??_-;_-@_-</c:formatCode>
                <c:ptCount val="4"/>
                <c:pt idx="0">
                  <c:v>145142</c:v>
                </c:pt>
                <c:pt idx="1">
                  <c:v>99636</c:v>
                </c:pt>
                <c:pt idx="2">
                  <c:v>99636</c:v>
                </c:pt>
                <c:pt idx="3">
                  <c:v>89974.388844987101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9151-4F55-B975-F662BF0772E0}"/>
            </c:ext>
          </c:extLst>
        </c:ser>
        <c:ser>
          <c:idx val="1"/>
          <c:order val="1"/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51-4F55-B975-F662BF0772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Overall!$A$16:$A$19</c:f>
              <c:strCache>
                <c:ptCount val="4"/>
                <c:pt idx="0">
                  <c:v>YALHIV</c:v>
                </c:pt>
                <c:pt idx="1">
                  <c:v>Currently in care</c:v>
                </c:pt>
                <c:pt idx="2">
                  <c:v>Currently on ART</c:v>
                </c:pt>
                <c:pt idx="3">
                  <c:v>Suppressed</c:v>
                </c:pt>
              </c:strCache>
            </c:strRef>
          </c:cat>
          <c:val>
            <c:numRef>
              <c:f>Overall!$C$16:$C$19</c:f>
              <c:numCache>
                <c:formatCode>0</c:formatCode>
                <c:ptCount val="4"/>
                <c:pt idx="1">
                  <c:v>45505.9999999996</c:v>
                </c:pt>
                <c:pt idx="2">
                  <c:v>45505.9999999996</c:v>
                </c:pt>
                <c:pt idx="3">
                  <c:v>55167.611155012397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9151-4F55-B975-F662BF0772E0}"/>
            </c:ext>
          </c:extLst>
        </c:ser>
        <c:ser>
          <c:idx val="2"/>
          <c:order val="2"/>
          <c:spPr>
            <a:solidFill>
              <a:srgbClr val="A5A5A5"/>
            </a:solidFill>
            <a:ln cmpd="sng">
              <a:solidFill>
                <a:srgbClr val="000000"/>
              </a:solidFill>
            </a:ln>
          </c:spPr>
          <c:invertIfNegative val="1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51-4F55-B975-F662BF0772E0}"/>
                </c:ext>
              </c:extLst>
            </c:dLbl>
            <c:dLbl>
              <c:idx val="1"/>
              <c:layout>
                <c:manualLayout>
                  <c:x val="-2.7054444193072898E-3"/>
                  <c:y val="-3.36569579288025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51-4F55-B975-F662BF0772E0}"/>
                </c:ext>
              </c:extLst>
            </c:dLbl>
            <c:dLbl>
              <c:idx val="2"/>
              <c:layout>
                <c:manualLayout>
                  <c:x val="0"/>
                  <c:y val="-2.58899676375404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51-4F55-B975-F662BF0772E0}"/>
                </c:ext>
              </c:extLst>
            </c:dLbl>
            <c:dLbl>
              <c:idx val="3"/>
              <c:layout>
                <c:manualLayout>
                  <c:x val="-2.70544441930724E-3"/>
                  <c:y val="-2.33009708737864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51-4F55-B975-F662BF0772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Overall!$A$16:$A$19</c:f>
              <c:strCache>
                <c:ptCount val="4"/>
                <c:pt idx="0">
                  <c:v>YALHIV</c:v>
                </c:pt>
                <c:pt idx="1">
                  <c:v>Currently in care</c:v>
                </c:pt>
                <c:pt idx="2">
                  <c:v>Currently on ART</c:v>
                </c:pt>
                <c:pt idx="3">
                  <c:v>Suppressed</c:v>
                </c:pt>
              </c:strCache>
            </c:strRef>
          </c:cat>
          <c:val>
            <c:numRef>
              <c:f>Overall!$D$16:$D$19</c:f>
              <c:numCache>
                <c:formatCode>0%</c:formatCode>
                <c:ptCount val="4"/>
                <c:pt idx="1">
                  <c:v>0.68647255790880901</c:v>
                </c:pt>
                <c:pt idx="2">
                  <c:v>0.68647255790880901</c:v>
                </c:pt>
                <c:pt idx="3">
                  <c:v>0.61990594621120998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7-9151-4F55-B975-F662BF077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3407884"/>
        <c:axId val="1147662652"/>
      </c:barChart>
      <c:catAx>
        <c:axId val="17634078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662652"/>
        <c:crosses val="autoZero"/>
        <c:auto val="1"/>
        <c:lblAlgn val="ctr"/>
        <c:lblOffset val="100"/>
        <c:noMultiLvlLbl val="1"/>
      </c:catAx>
      <c:valAx>
        <c:axId val="11476626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endParaRPr/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3407884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lang="en-US" sz="1200" b="1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7DE7F-088E-42DE-816D-E98A006F4CC9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797E6-3B56-45C7-832F-4ACBE36A81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ombination HIV prevention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ALHIV-adolescents living with HIV</a:t>
            </a:r>
          </a:p>
          <a:p>
            <a:r>
              <a:rPr lang="en-US" dirty="0"/>
              <a:t>YALHIV-young adults living with HIV</a:t>
            </a:r>
          </a:p>
          <a:p>
            <a:r>
              <a:rPr lang="en-US" dirty="0"/>
              <a:t>Information required to drive the 95-95-95, with testing which is the gateway for both prevention and treatment services improved.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797E6-3B56-45C7-832F-4ACBE36A817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67CB28A-5243-42C0-BD1F-260092F8016D}" type="datetimeFigureOut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  <a:ea typeface="+mn-ea"/>
                <a:cs typeface="+mn-cs"/>
              </a:rPr>
              <a:t>5/8/2024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20EBE8-CDAD-4D48-A75F-F8EBEB53E6C7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r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191" y="100082"/>
            <a:ext cx="9687340" cy="814318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192" y="1152939"/>
            <a:ext cx="10187609" cy="502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67CB28A-5243-42C0-BD1F-260092F8016D}" type="datetimeFigureOut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  <a:ea typeface="+mn-ea"/>
                <a:cs typeface="+mn-cs"/>
              </a:rPr>
              <a:t>5/8/2024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20EBE8-CDAD-4D48-A75F-F8EBEB53E6C7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r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67CB28A-5243-42C0-BD1F-260092F8016D}" type="datetimeFigureOut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  <a:ea typeface="+mn-ea"/>
                <a:cs typeface="+mn-cs"/>
              </a:rPr>
              <a:t>5/8/2024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20EBE8-CDAD-4D48-A75F-F8EBEB53E6C7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r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245" y="1272209"/>
            <a:ext cx="4916556" cy="49047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272209"/>
            <a:ext cx="4694583" cy="49047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67CB28A-5243-42C0-BD1F-260092F8016D}" type="datetimeFigureOut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  <a:ea typeface="+mn-ea"/>
                <a:cs typeface="+mn-cs"/>
              </a:rPr>
              <a:t>5/8/2024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20EBE8-CDAD-4D48-A75F-F8EBEB53E6C7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r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67CB28A-5243-42C0-BD1F-260092F8016D}" type="datetimeFigureOut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  <a:ea typeface="+mn-ea"/>
                <a:cs typeface="+mn-cs"/>
              </a:rPr>
              <a:t>5/8/2024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20EBE8-CDAD-4D48-A75F-F8EBEB53E6C7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r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67CB28A-5243-42C0-BD1F-260092F8016D}" type="datetimeFigureOut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  <a:ea typeface="+mn-ea"/>
                <a:cs typeface="+mn-cs"/>
              </a:rPr>
              <a:t>5/8/2024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/>
              <a:ea typeface="+mn-ea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20EBE8-CDAD-4D48-A75F-F8EBEB53E6C7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r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67CB28A-5243-42C0-BD1F-260092F8016D}" type="datetimeFigureOut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  <a:ea typeface="+mn-ea"/>
                <a:cs typeface="+mn-cs"/>
              </a:rPr>
              <a:t>5/8/2024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20EBE8-CDAD-4D48-A75F-F8EBEB53E6C7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r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969C88-B244-455D-A017-012B25B1ACDD}" type="datetimeFigureOut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  <a:ea typeface="+mn-ea"/>
                <a:cs typeface="+mn-cs"/>
              </a:rPr>
              <a:t>5/8/2024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CE569E-9B7C-4CB9-AB80-C0841F922CFF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  <a:ea typeface="+mn-ea"/>
                <a:cs typeface="+mn-cs"/>
              </a:r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2361" y="6273797"/>
            <a:ext cx="876306" cy="447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6251" y="92121"/>
            <a:ext cx="859611" cy="835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foot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/>
          <p:nvPr userDrawn="1"/>
        </p:nvSpPr>
        <p:spPr>
          <a:xfrm>
            <a:off x="9095070" y="650345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9ADA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EB5F35-4A12-FB4D-BED0-2F5F547D7CF1}" type="slidenum">
              <a:rPr lang="en-US" sz="1000" b="0" i="0" smtClean="0">
                <a:latin typeface="Arial" panose="020B0604020202020204" pitchFamily="34" charset="0"/>
              </a:rPr>
              <a:t>‹#›</a:t>
            </a:fld>
            <a:endParaRPr lang="en-US" b="0" i="0" dirty="0">
              <a:latin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3512" y="6398918"/>
            <a:ext cx="11264977" cy="0"/>
          </a:xfrm>
          <a:prstGeom prst="line">
            <a:avLst/>
          </a:prstGeom>
          <a:ln w="12700">
            <a:solidFill>
              <a:srgbClr val="2DADE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63512" y="1189244"/>
            <a:ext cx="11264977" cy="0"/>
          </a:xfrm>
          <a:prstGeom prst="line">
            <a:avLst/>
          </a:prstGeom>
          <a:ln w="12700">
            <a:solidFill>
              <a:srgbClr val="009A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41630" y="401701"/>
            <a:ext cx="11264900" cy="635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rgbClr val="00B0F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13" name="Graphic 12"/>
          <p:cNvPicPr>
            <a:picLocks noChangeAspect="1"/>
          </p:cNvPicPr>
          <p:nvPr userDrawn="1"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512" y="6503458"/>
            <a:ext cx="1705864" cy="2184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2504440" y="6503458"/>
            <a:ext cx="1662457" cy="24206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12700" imgH="12700" progId="TCLayout.ActiveDocument.1">
                  <p:embed/>
                </p:oleObj>
              </mc:Choice>
              <mc:Fallback>
                <p:oleObj name="think-cell Slide" r:id="rId13" imgW="12700" imgH="1270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02785" y="112714"/>
            <a:ext cx="976418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2784" y="1046163"/>
            <a:ext cx="10251016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067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1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67CB28A-5243-42C0-BD1F-260092F8016D}" type="datetimeFigureOut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  <a:ea typeface="+mn-ea"/>
                <a:cs typeface="+mn-cs"/>
              </a:rPr>
              <a:t>5/8/2024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579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20EBE8-CDAD-4D48-A75F-F8EBEB53E6C7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r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dobe Jenson Pro" panose="020A0503050201030203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dobe Jenson Pro" panose="020A0503050201030203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dobe Jenson Pro" panose="020A0503050201030203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dobe Jenson Pro" panose="020A0503050201030203" pitchFamily="18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dobe Jenson Pro" panose="020A0503050201030203" pitchFamily="18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dobe Jenson Pro" panose="020A0503050201030203" pitchFamily="18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dobe Jenson Pro" panose="020A0503050201030203" pitchFamily="18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dobe Jenson Pro" panose="020A0503050201030203" pitchFamily="18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3200" dirty="0"/>
              <a:t>HIV Prevention Coalition Accountability Project Workshop </a:t>
            </a:r>
            <a:br>
              <a:rPr lang="en-US" sz="3200" dirty="0"/>
            </a:br>
            <a:r>
              <a:rPr lang="en-US" sz="3200" dirty="0"/>
              <a:t>at Tamarind Tree Hotel</a:t>
            </a:r>
            <a:br>
              <a:rPr lang="en-US" sz="3200" dirty="0"/>
            </a:br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May 2024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5387" y="5002306"/>
            <a:ext cx="3057525" cy="926054"/>
          </a:xfrm>
        </p:spPr>
        <p:txBody>
          <a:bodyPr/>
          <a:lstStyle/>
          <a:p>
            <a:r>
              <a:rPr lang="en-US" dirty="0"/>
              <a:t>AYP Unit, NASCOP</a:t>
            </a:r>
          </a:p>
          <a:p>
            <a:r>
              <a:rPr lang="en-US" dirty="0"/>
              <a:t>02/05/2024</a:t>
            </a:r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60" y="336176"/>
            <a:ext cx="9386046" cy="55536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7"/>
          <p:cNvSpPr txBox="1">
            <a:spLocks noChangeArrowheads="1"/>
          </p:cNvSpPr>
          <p:nvPr/>
        </p:nvSpPr>
        <p:spPr bwMode="auto">
          <a:xfrm>
            <a:off x="653592" y="415313"/>
            <a:ext cx="1088481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dobe Garamond Pro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dobe Garamond Pr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dobe Garamond Pr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dobe Garamond Pr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dobe Garamond Pro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dobe Garamond Pro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dobe Garamond Pro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dobe Garamond Pro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dobe Garamond Pr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HIV in Kenya, 2022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iandra GD" panose="020E0502030308020204" pitchFamily="34" charset="0"/>
              <a:ea typeface="Cambria" panose="02040503050406030204" pitchFamily="18" charset="0"/>
              <a:cs typeface="Helvetica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983744" y="6581001"/>
            <a:ext cx="3195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Data Source: NSDCC 2022 HIV Estimates</a:t>
            </a:r>
          </a:p>
        </p:txBody>
      </p:sp>
      <p:pic>
        <p:nvPicPr>
          <p:cNvPr id="34" name="Picture 33"/>
          <p:cNvPicPr/>
          <p:nvPr/>
        </p:nvPicPr>
        <p:blipFill rotWithShape="1">
          <a:blip r:embed="rId2"/>
          <a:srcRect l="1" r="73170"/>
          <a:stretch>
            <a:fillRect/>
          </a:stretch>
        </p:blipFill>
        <p:spPr>
          <a:xfrm>
            <a:off x="548641" y="923144"/>
            <a:ext cx="4121834" cy="568666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2"/>
          <a:srcRect l="54661"/>
          <a:stretch>
            <a:fillRect/>
          </a:stretch>
        </p:blipFill>
        <p:spPr>
          <a:xfrm>
            <a:off x="4913590" y="1097280"/>
            <a:ext cx="4202276" cy="562222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2"/>
          <a:srcRect l="27205" t="4299" r="45590" b="2439"/>
          <a:stretch>
            <a:fillRect/>
          </a:stretch>
        </p:blipFill>
        <p:spPr>
          <a:xfrm>
            <a:off x="9139310" y="1306286"/>
            <a:ext cx="3052690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40532" y="1279798"/>
            <a:ext cx="10981611" cy="46501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HIV Risk Factors among AYP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6841908" y="2190007"/>
            <a:ext cx="3157622" cy="1535420"/>
            <a:chOff x="8158447" y="2190007"/>
            <a:chExt cx="3157622" cy="1535420"/>
          </a:xfrm>
        </p:grpSpPr>
        <p:sp>
          <p:nvSpPr>
            <p:cNvPr id="86" name="TextBox 85"/>
            <p:cNvSpPr txBox="1"/>
            <p:nvPr/>
          </p:nvSpPr>
          <p:spPr>
            <a:xfrm>
              <a:off x="8158447" y="2190007"/>
              <a:ext cx="3157622" cy="15354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Sexual behaviour</a:t>
              </a:r>
            </a:p>
            <a:p>
              <a:pPr marL="57150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Condomless sex</a:t>
              </a:r>
            </a:p>
            <a:p>
              <a:pPr marL="57150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Early sexual debut (by 15)</a:t>
              </a:r>
            </a:p>
            <a:p>
              <a:pPr marL="57150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Transaction sex</a:t>
              </a:r>
            </a:p>
            <a:p>
              <a:pPr marL="57150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Multiple sexual partners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8253577" y="2688221"/>
              <a:ext cx="412695" cy="121381"/>
              <a:chOff x="1594131" y="1812815"/>
              <a:chExt cx="412695" cy="121381"/>
            </a:xfrm>
            <a:solidFill>
              <a:srgbClr val="00B0F0"/>
            </a:solidFill>
          </p:grpSpPr>
          <p:sp>
            <p:nvSpPr>
              <p:cNvPr id="60" name="Oval 59"/>
              <p:cNvSpPr/>
              <p:nvPr/>
            </p:nvSpPr>
            <p:spPr>
              <a:xfrm>
                <a:off x="1594131" y="1812815"/>
                <a:ext cx="121381" cy="1213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739788" y="1812815"/>
                <a:ext cx="121381" cy="1213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885445" y="1812815"/>
                <a:ext cx="121381" cy="1213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8399234" y="2980321"/>
              <a:ext cx="267038" cy="121381"/>
              <a:chOff x="1739788" y="1812815"/>
              <a:chExt cx="267038" cy="121381"/>
            </a:xfrm>
            <a:solidFill>
              <a:srgbClr val="00B0F0"/>
            </a:solidFill>
          </p:grpSpPr>
          <p:sp>
            <p:nvSpPr>
              <p:cNvPr id="103" name="Oval 102"/>
              <p:cNvSpPr/>
              <p:nvPr/>
            </p:nvSpPr>
            <p:spPr>
              <a:xfrm>
                <a:off x="1739788" y="1812815"/>
                <a:ext cx="121381" cy="1213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885445" y="1812815"/>
                <a:ext cx="121381" cy="1213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8399234" y="3247021"/>
              <a:ext cx="267038" cy="121381"/>
              <a:chOff x="1739788" y="1812815"/>
              <a:chExt cx="267038" cy="121381"/>
            </a:xfrm>
            <a:solidFill>
              <a:srgbClr val="00B0F0"/>
            </a:solidFill>
          </p:grpSpPr>
          <p:sp>
            <p:nvSpPr>
              <p:cNvPr id="106" name="Oval 105"/>
              <p:cNvSpPr/>
              <p:nvPr/>
            </p:nvSpPr>
            <p:spPr>
              <a:xfrm>
                <a:off x="1739788" y="1812815"/>
                <a:ext cx="121381" cy="1213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885445" y="1812815"/>
                <a:ext cx="121381" cy="1213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0" name="Oval 109"/>
            <p:cNvSpPr/>
            <p:nvPr/>
          </p:nvSpPr>
          <p:spPr>
            <a:xfrm>
              <a:off x="8544891" y="3513721"/>
              <a:ext cx="121381" cy="1213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841908" y="4399807"/>
            <a:ext cx="3157622" cy="1258421"/>
            <a:chOff x="8158447" y="4399807"/>
            <a:chExt cx="3157622" cy="1258421"/>
          </a:xfrm>
        </p:grpSpPr>
        <p:sp>
          <p:nvSpPr>
            <p:cNvPr id="112" name="TextBox 111"/>
            <p:cNvSpPr txBox="1"/>
            <p:nvPr/>
          </p:nvSpPr>
          <p:spPr>
            <a:xfrm>
              <a:off x="8158447" y="4399807"/>
              <a:ext cx="3157622" cy="1258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Partnership characteristics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57150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Older partners</a:t>
              </a:r>
            </a:p>
            <a:p>
              <a:pPr marL="57150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HIV status of partner unknown</a:t>
              </a:r>
            </a:p>
            <a:p>
              <a:pPr marL="57150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Partner living with HIV</a:t>
              </a: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8399234" y="4898541"/>
              <a:ext cx="267038" cy="121381"/>
              <a:chOff x="1739788" y="1812815"/>
              <a:chExt cx="267038" cy="121381"/>
            </a:xfrm>
            <a:solidFill>
              <a:srgbClr val="00B0F0"/>
            </a:solidFill>
          </p:grpSpPr>
          <p:sp>
            <p:nvSpPr>
              <p:cNvPr id="114" name="Oval 113"/>
              <p:cNvSpPr/>
              <p:nvPr/>
            </p:nvSpPr>
            <p:spPr>
              <a:xfrm>
                <a:off x="1739788" y="1812815"/>
                <a:ext cx="121381" cy="1213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885445" y="1812815"/>
                <a:ext cx="121381" cy="1213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8486523" y="5084916"/>
              <a:ext cx="3418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486523" y="5351616"/>
              <a:ext cx="3418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3710446" y="2425700"/>
            <a:ext cx="2908510" cy="3186295"/>
            <a:chOff x="3539860" y="2425700"/>
            <a:chExt cx="3396002" cy="3186295"/>
          </a:xfrm>
        </p:grpSpPr>
        <p:sp>
          <p:nvSpPr>
            <p:cNvPr id="33" name="Oval 32"/>
            <p:cNvSpPr/>
            <p:nvPr/>
          </p:nvSpPr>
          <p:spPr>
            <a:xfrm>
              <a:off x="3730485" y="2530181"/>
              <a:ext cx="2940669" cy="294066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563619" y="3363315"/>
              <a:ext cx="1274400" cy="1274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672511" y="3690877"/>
              <a:ext cx="1051231" cy="57708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Factors increasing HIV risk</a:t>
              </a:r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39860" y="2425700"/>
              <a:ext cx="3396002" cy="3186295"/>
              <a:chOff x="2965423" y="2425700"/>
              <a:chExt cx="4362477" cy="3186295"/>
            </a:xfrm>
          </p:grpSpPr>
          <p:sp>
            <p:nvSpPr>
              <p:cNvPr id="92" name="Freeform 91"/>
              <p:cNvSpPr/>
              <p:nvPr/>
            </p:nvSpPr>
            <p:spPr>
              <a:xfrm>
                <a:off x="5499100" y="2425700"/>
                <a:ext cx="1828800" cy="1244600"/>
              </a:xfrm>
              <a:custGeom>
                <a:avLst/>
                <a:gdLst>
                  <a:gd name="connsiteX0" fmla="*/ 1828800 w 1828800"/>
                  <a:gd name="connsiteY0" fmla="*/ 0 h 1244600"/>
                  <a:gd name="connsiteX1" fmla="*/ 1320800 w 1828800"/>
                  <a:gd name="connsiteY1" fmla="*/ 0 h 1244600"/>
                  <a:gd name="connsiteX2" fmla="*/ 0 w 1828800"/>
                  <a:gd name="connsiteY2" fmla="*/ 1244600 h 124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0" h="1244600">
                    <a:moveTo>
                      <a:pt x="1828800" y="0"/>
                    </a:moveTo>
                    <a:lnTo>
                      <a:pt x="1320800" y="0"/>
                    </a:lnTo>
                    <a:lnTo>
                      <a:pt x="0" y="1244600"/>
                    </a:lnTo>
                  </a:path>
                </a:pathLst>
              </a:custGeom>
              <a:noFill/>
              <a:ln w="22225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110"/>
              <p:cNvSpPr/>
              <p:nvPr/>
            </p:nvSpPr>
            <p:spPr>
              <a:xfrm flipV="1">
                <a:off x="5499100" y="4367395"/>
                <a:ext cx="1828800" cy="1244600"/>
              </a:xfrm>
              <a:custGeom>
                <a:avLst/>
                <a:gdLst>
                  <a:gd name="connsiteX0" fmla="*/ 1828800 w 1828800"/>
                  <a:gd name="connsiteY0" fmla="*/ 0 h 1244600"/>
                  <a:gd name="connsiteX1" fmla="*/ 1320800 w 1828800"/>
                  <a:gd name="connsiteY1" fmla="*/ 0 h 1244600"/>
                  <a:gd name="connsiteX2" fmla="*/ 0 w 1828800"/>
                  <a:gd name="connsiteY2" fmla="*/ 1244600 h 124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0" h="1244600">
                    <a:moveTo>
                      <a:pt x="1828800" y="0"/>
                    </a:moveTo>
                    <a:lnTo>
                      <a:pt x="1320800" y="0"/>
                    </a:lnTo>
                    <a:lnTo>
                      <a:pt x="0" y="1244600"/>
                    </a:lnTo>
                  </a:path>
                </a:pathLst>
              </a:custGeom>
              <a:noFill/>
              <a:ln w="22225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119"/>
              <p:cNvSpPr/>
              <p:nvPr/>
            </p:nvSpPr>
            <p:spPr>
              <a:xfrm flipH="1">
                <a:off x="2965423" y="2425700"/>
                <a:ext cx="1828800" cy="1244600"/>
              </a:xfrm>
              <a:custGeom>
                <a:avLst/>
                <a:gdLst>
                  <a:gd name="connsiteX0" fmla="*/ 1828800 w 1828800"/>
                  <a:gd name="connsiteY0" fmla="*/ 0 h 1244600"/>
                  <a:gd name="connsiteX1" fmla="*/ 1320800 w 1828800"/>
                  <a:gd name="connsiteY1" fmla="*/ 0 h 1244600"/>
                  <a:gd name="connsiteX2" fmla="*/ 0 w 1828800"/>
                  <a:gd name="connsiteY2" fmla="*/ 1244600 h 124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0" h="1244600">
                    <a:moveTo>
                      <a:pt x="1828800" y="0"/>
                    </a:moveTo>
                    <a:lnTo>
                      <a:pt x="1320800" y="0"/>
                    </a:lnTo>
                    <a:lnTo>
                      <a:pt x="0" y="1244600"/>
                    </a:lnTo>
                  </a:path>
                </a:pathLst>
              </a:custGeom>
              <a:noFill/>
              <a:ln w="22225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120"/>
              <p:cNvSpPr/>
              <p:nvPr/>
            </p:nvSpPr>
            <p:spPr>
              <a:xfrm flipH="1" flipV="1">
                <a:off x="2965423" y="4367395"/>
                <a:ext cx="1828800" cy="1244600"/>
              </a:xfrm>
              <a:custGeom>
                <a:avLst/>
                <a:gdLst>
                  <a:gd name="connsiteX0" fmla="*/ 1828800 w 1828800"/>
                  <a:gd name="connsiteY0" fmla="*/ 0 h 1244600"/>
                  <a:gd name="connsiteX1" fmla="*/ 1320800 w 1828800"/>
                  <a:gd name="connsiteY1" fmla="*/ 0 h 1244600"/>
                  <a:gd name="connsiteX2" fmla="*/ 0 w 1828800"/>
                  <a:gd name="connsiteY2" fmla="*/ 1244600 h 124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0" h="1244600">
                    <a:moveTo>
                      <a:pt x="1828800" y="0"/>
                    </a:moveTo>
                    <a:lnTo>
                      <a:pt x="1320800" y="0"/>
                    </a:lnTo>
                    <a:lnTo>
                      <a:pt x="0" y="1244600"/>
                    </a:lnTo>
                  </a:path>
                </a:pathLst>
              </a:custGeom>
              <a:noFill/>
              <a:ln w="22225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906261" y="2190007"/>
            <a:ext cx="2884077" cy="2095830"/>
            <a:chOff x="1408305" y="2190007"/>
            <a:chExt cx="3029734" cy="2095830"/>
          </a:xfrm>
        </p:grpSpPr>
        <p:sp>
          <p:nvSpPr>
            <p:cNvPr id="123" name="TextBox 122"/>
            <p:cNvSpPr txBox="1"/>
            <p:nvPr/>
          </p:nvSpPr>
          <p:spPr>
            <a:xfrm>
              <a:off x="1675343" y="2190007"/>
              <a:ext cx="2762696" cy="2095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Structural &amp; contextual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62230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Orphanhood</a:t>
              </a:r>
            </a:p>
            <a:p>
              <a:pPr marL="62230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Low HIV prevention knowledge</a:t>
              </a:r>
            </a:p>
            <a:p>
              <a:pPr marL="62230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Child marriage</a:t>
              </a:r>
            </a:p>
            <a:p>
              <a:pPr marL="62230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Sexual violence</a:t>
              </a:r>
            </a:p>
            <a:p>
              <a:pPr marL="62230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Low socioeconomic status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1408305" y="2700921"/>
              <a:ext cx="412695" cy="121381"/>
              <a:chOff x="1594131" y="1812815"/>
              <a:chExt cx="412695" cy="121381"/>
            </a:xfrm>
            <a:solidFill>
              <a:srgbClr val="00B0F0"/>
            </a:solidFill>
          </p:grpSpPr>
          <p:sp>
            <p:nvSpPr>
              <p:cNvPr id="132" name="Oval 131"/>
              <p:cNvSpPr/>
              <p:nvPr/>
            </p:nvSpPr>
            <p:spPr>
              <a:xfrm>
                <a:off x="1594131" y="1812815"/>
                <a:ext cx="121381" cy="1213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739788" y="1812815"/>
                <a:ext cx="121381" cy="1213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885445" y="1812815"/>
                <a:ext cx="121381" cy="1213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1408305" y="2967621"/>
              <a:ext cx="412695" cy="121381"/>
              <a:chOff x="1594131" y="1812815"/>
              <a:chExt cx="412695" cy="121381"/>
            </a:xfrm>
            <a:solidFill>
              <a:srgbClr val="00B0F0"/>
            </a:solidFill>
          </p:grpSpPr>
          <p:sp>
            <p:nvSpPr>
              <p:cNvPr id="136" name="Oval 135"/>
              <p:cNvSpPr/>
              <p:nvPr/>
            </p:nvSpPr>
            <p:spPr>
              <a:xfrm>
                <a:off x="1594131" y="1812815"/>
                <a:ext cx="121381" cy="1213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739788" y="1812815"/>
                <a:ext cx="121381" cy="1213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885445" y="1812815"/>
                <a:ext cx="121381" cy="1213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1553962" y="3234321"/>
              <a:ext cx="267038" cy="121381"/>
              <a:chOff x="1739788" y="1812815"/>
              <a:chExt cx="267038" cy="121381"/>
            </a:xfrm>
            <a:solidFill>
              <a:srgbClr val="00B0F0"/>
            </a:solidFill>
          </p:grpSpPr>
          <p:sp>
            <p:nvSpPr>
              <p:cNvPr id="141" name="Oval 140"/>
              <p:cNvSpPr/>
              <p:nvPr/>
            </p:nvSpPr>
            <p:spPr>
              <a:xfrm>
                <a:off x="1739788" y="1812815"/>
                <a:ext cx="121381" cy="1213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1885445" y="1812815"/>
                <a:ext cx="121381" cy="1213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1553962" y="3513721"/>
              <a:ext cx="267038" cy="121381"/>
              <a:chOff x="1739788" y="1812815"/>
              <a:chExt cx="267038" cy="121381"/>
            </a:xfrm>
            <a:solidFill>
              <a:srgbClr val="00B0F0"/>
            </a:solidFill>
          </p:grpSpPr>
          <p:sp>
            <p:nvSpPr>
              <p:cNvPr id="145" name="Oval 144"/>
              <p:cNvSpPr/>
              <p:nvPr/>
            </p:nvSpPr>
            <p:spPr>
              <a:xfrm>
                <a:off x="1739788" y="1812815"/>
                <a:ext cx="121381" cy="1213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885445" y="1812815"/>
                <a:ext cx="121381" cy="1213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1553962" y="3780421"/>
              <a:ext cx="267038" cy="121381"/>
              <a:chOff x="1739788" y="1812815"/>
              <a:chExt cx="267038" cy="121381"/>
            </a:xfrm>
            <a:solidFill>
              <a:srgbClr val="00B0F0"/>
            </a:solidFill>
          </p:grpSpPr>
          <p:sp>
            <p:nvSpPr>
              <p:cNvPr id="149" name="Oval 148"/>
              <p:cNvSpPr/>
              <p:nvPr/>
            </p:nvSpPr>
            <p:spPr>
              <a:xfrm>
                <a:off x="1739788" y="1812815"/>
                <a:ext cx="121381" cy="1213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885445" y="1812815"/>
                <a:ext cx="121381" cy="1213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3" name="TextBox 152"/>
          <p:cNvSpPr txBox="1"/>
          <p:nvPr/>
        </p:nvSpPr>
        <p:spPr>
          <a:xfrm>
            <a:off x="1197576" y="4412507"/>
            <a:ext cx="2592763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Biological</a:t>
            </a:r>
          </a:p>
          <a:p>
            <a:pPr marL="62230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Adolescent pregnancy</a:t>
            </a:r>
          </a:p>
          <a:p>
            <a:pPr marL="62230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Adolescent motherhood</a:t>
            </a:r>
          </a:p>
          <a:p>
            <a:pPr marL="62230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STIs</a:t>
            </a:r>
          </a:p>
        </p:txBody>
      </p:sp>
      <p:grpSp>
        <p:nvGrpSpPr>
          <p:cNvPr id="154" name="Group 153"/>
          <p:cNvGrpSpPr/>
          <p:nvPr/>
        </p:nvGrpSpPr>
        <p:grpSpPr>
          <a:xfrm>
            <a:off x="1414463" y="4898541"/>
            <a:ext cx="357977" cy="121381"/>
            <a:chOff x="1739788" y="1812815"/>
            <a:chExt cx="267038" cy="121381"/>
          </a:xfrm>
          <a:solidFill>
            <a:srgbClr val="00B0F0"/>
          </a:solidFill>
        </p:grpSpPr>
        <p:sp>
          <p:nvSpPr>
            <p:cNvPr id="169" name="Oval 168"/>
            <p:cNvSpPr/>
            <p:nvPr/>
          </p:nvSpPr>
          <p:spPr>
            <a:xfrm>
              <a:off x="1739788" y="1812815"/>
              <a:ext cx="121381" cy="1213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1885445" y="1812815"/>
              <a:ext cx="121381" cy="1213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476204" y="5173573"/>
            <a:ext cx="267038" cy="121381"/>
            <a:chOff x="1739788" y="1812815"/>
            <a:chExt cx="267038" cy="121381"/>
          </a:xfrm>
          <a:solidFill>
            <a:srgbClr val="00B0F0"/>
          </a:solidFill>
        </p:grpSpPr>
        <p:sp>
          <p:nvSpPr>
            <p:cNvPr id="166" name="Oval 165"/>
            <p:cNvSpPr/>
            <p:nvPr/>
          </p:nvSpPr>
          <p:spPr>
            <a:xfrm>
              <a:off x="1739788" y="1812815"/>
              <a:ext cx="121381" cy="1213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1885445" y="1812815"/>
              <a:ext cx="121381" cy="1213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4" name="Oval 163"/>
          <p:cNvSpPr/>
          <p:nvPr/>
        </p:nvSpPr>
        <p:spPr>
          <a:xfrm flipV="1">
            <a:off x="1609723" y="5505956"/>
            <a:ext cx="133519" cy="457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9923146" y="3901802"/>
            <a:ext cx="1627767" cy="1953597"/>
            <a:chOff x="10023806" y="3901802"/>
            <a:chExt cx="1627767" cy="1953597"/>
          </a:xfrm>
        </p:grpSpPr>
        <p:sp>
          <p:nvSpPr>
            <p:cNvPr id="24" name="TextBox 23"/>
            <p:cNvSpPr txBox="1"/>
            <p:nvPr/>
          </p:nvSpPr>
          <p:spPr>
            <a:xfrm>
              <a:off x="10692390" y="4524842"/>
              <a:ext cx="959183" cy="133055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&gt;20%</a:t>
              </a: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5-20%</a:t>
              </a: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&lt;5%</a:t>
              </a: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Unknown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10023806" y="3901802"/>
              <a:ext cx="1538448" cy="1756426"/>
              <a:chOff x="10023806" y="3901802"/>
              <a:chExt cx="1538448" cy="1756426"/>
            </a:xfrm>
          </p:grpSpPr>
          <p:grpSp>
            <p:nvGrpSpPr>
              <p:cNvPr id="174" name="Group 173"/>
              <p:cNvGrpSpPr/>
              <p:nvPr/>
            </p:nvGrpSpPr>
            <p:grpSpPr>
              <a:xfrm>
                <a:off x="10253182" y="4639631"/>
                <a:ext cx="412695" cy="121381"/>
                <a:chOff x="879819" y="10430416"/>
                <a:chExt cx="412695" cy="121381"/>
              </a:xfrm>
              <a:solidFill>
                <a:srgbClr val="00B0F0"/>
              </a:solidFill>
            </p:grpSpPr>
            <p:sp>
              <p:nvSpPr>
                <p:cNvPr id="25" name="Oval 24"/>
                <p:cNvSpPr/>
                <p:nvPr/>
              </p:nvSpPr>
              <p:spPr>
                <a:xfrm>
                  <a:off x="879819" y="10430416"/>
                  <a:ext cx="121381" cy="1213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025476" y="10430416"/>
                  <a:ext cx="121381" cy="1213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1171133" y="10430416"/>
                  <a:ext cx="121381" cy="1213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" name="Rectangle 17"/>
              <p:cNvSpPr/>
              <p:nvPr/>
            </p:nvSpPr>
            <p:spPr>
              <a:xfrm>
                <a:off x="10023806" y="3901802"/>
                <a:ext cx="1538448" cy="1756426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0135917" y="3959624"/>
                <a:ext cx="1365209" cy="60016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NATIONAL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Prevalence of</a:t>
                </a:r>
                <a:b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risk factors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10463025" y="5294954"/>
                <a:ext cx="34183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  <a:endPara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75" name="Group 174"/>
              <p:cNvGrpSpPr/>
              <p:nvPr/>
            </p:nvGrpSpPr>
            <p:grpSpPr>
              <a:xfrm>
                <a:off x="10398839" y="4906331"/>
                <a:ext cx="267038" cy="121381"/>
                <a:chOff x="1025476" y="10430416"/>
                <a:chExt cx="267038" cy="121381"/>
              </a:xfrm>
              <a:solidFill>
                <a:srgbClr val="00B0F0"/>
              </a:solidFill>
            </p:grpSpPr>
            <p:sp>
              <p:nvSpPr>
                <p:cNvPr id="177" name="Oval 176"/>
                <p:cNvSpPr/>
                <p:nvPr/>
              </p:nvSpPr>
              <p:spPr>
                <a:xfrm>
                  <a:off x="1025476" y="10430416"/>
                  <a:ext cx="121381" cy="1213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1171133" y="10430416"/>
                  <a:ext cx="121381" cy="1213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2" name="Oval 181"/>
              <p:cNvSpPr/>
              <p:nvPr/>
            </p:nvSpPr>
            <p:spPr>
              <a:xfrm>
                <a:off x="10544496" y="5147631"/>
                <a:ext cx="121381" cy="1213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330" y="126715"/>
            <a:ext cx="9687340" cy="814318"/>
          </a:xfrm>
        </p:spPr>
        <p:txBody>
          <a:bodyPr/>
          <a:lstStyle/>
          <a:p>
            <a:r>
              <a:rPr lang="en-US" sz="2400" dirty="0">
                <a:latin typeface="Maiandra GD" panose="020E0502030308020204" pitchFamily="34" charset="0"/>
              </a:rPr>
              <a:t>Key vulnerabilities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636" y="3906175"/>
            <a:ext cx="314835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Sexual debut ( sex before 15 years)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21.5% ( KENPHIA 2018)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 age of sexual debut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17.4 years in men and 18 years in females (KDHS 2014)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3335" y="3897298"/>
            <a:ext cx="299881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knowledge of HIV prevention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40%  (KENPHIA 2018)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54% among females and 55% among males ( KDHS 2022)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Lower in rural areas and those with less educated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888490" y="3897298"/>
            <a:ext cx="3523695" cy="23083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High levels of teenage pregnancies ( ever been pregnant between 15-19 years)</a:t>
            </a:r>
          </a:p>
          <a:p>
            <a:r>
              <a:rPr lang="en-US" sz="1800" dirty="0"/>
              <a:t>18% (KDHS 2014)</a:t>
            </a:r>
          </a:p>
          <a:p>
            <a:r>
              <a:rPr lang="en-US" sz="1800" dirty="0"/>
              <a:t>15% ( KDHS 2022)</a:t>
            </a:r>
          </a:p>
          <a:p>
            <a:r>
              <a:rPr lang="en-US" sz="1800" dirty="0"/>
              <a:t>18% (KHIS 2022) 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988636" y="1029875"/>
          <a:ext cx="10423549" cy="2769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784" y="457200"/>
            <a:ext cx="9641416" cy="5719763"/>
          </a:xfrm>
        </p:spPr>
        <p:txBody>
          <a:bodyPr/>
          <a:lstStyle/>
          <a:p>
            <a:r>
              <a:rPr lang="en-US" dirty="0"/>
              <a:t>UNAIDS PSE data shows 1269804 young women and 1825982 young men aged 15-24  are at increased risk of HIV.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41" y="1223681"/>
            <a:ext cx="10504318" cy="49532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SGBV situation among AYP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97344"/>
            <a:ext cx="6312614" cy="50632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50814" y="1690688"/>
            <a:ext cx="4387065" cy="4769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7%F vs 4.8%M of those aged 15-19 years and 11.3%F vs 8.1%M among those aged 20-24 years experienced sexual violence. (KDHS2022)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 of the 18-24 did not know where to go for services.12.5%F AND 3.2%M sought services for sexual violence (VACS 2019)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18% of SGBV survivors go through full cascade of care (5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Visit)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18/79 (22.8%) Seroconversions among 12-17 year olds.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7929563" y="2900363"/>
            <a:ext cx="814387" cy="290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57500" y="2557463"/>
            <a:ext cx="828675" cy="302894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562" y="112714"/>
            <a:ext cx="9541406" cy="782636"/>
          </a:xfrm>
        </p:spPr>
        <p:txBody>
          <a:bodyPr/>
          <a:lstStyle/>
          <a:p>
            <a:r>
              <a:rPr lang="en-US" sz="3200" dirty="0"/>
              <a:t>Prevention and Treatment among AYP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1103314" y="2071688"/>
          <a:ext cx="4916487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6172200" y="2004060"/>
          <a:ext cx="4694555" cy="4172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25562" y="895350"/>
            <a:ext cx="9275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Combination prevention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Adherence among young people is low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HIV testing is low among young people with 49.5%males and 32.4% females aged 15-24 having never tested for HIV (KDHS,2022)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192" y="10478"/>
            <a:ext cx="9687340" cy="670560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Integrated Health Facility SQA (by NASCOP)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840" y="681038"/>
            <a:ext cx="11440160" cy="5495924"/>
          </a:xfrm>
        </p:spPr>
        <p:txBody>
          <a:bodyPr/>
          <a:lstStyle/>
          <a:p>
            <a:pPr>
              <a:lnSpc>
                <a:spcPct val="250000"/>
              </a:lnSpc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Majority of facilities had disclosure support services – lowest availability in Isiolo &amp; Tana River </a:t>
            </a:r>
          </a:p>
          <a:p>
            <a:pPr>
              <a:lnSpc>
                <a:spcPct val="250000"/>
              </a:lnSpc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Majority obtained consent for service – lowest in West Pokot (20%), Wajir (29%), &amp; Vihiga (50%)</a:t>
            </a:r>
          </a:p>
          <a:p>
            <a:pPr>
              <a:lnSpc>
                <a:spcPct val="250000"/>
              </a:lnSpc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HIV combination prevention services were  92% nationally, with Mandera County reporting the least</a:t>
            </a:r>
          </a:p>
          <a:p>
            <a:pPr>
              <a:lnSpc>
                <a:spcPct val="250000"/>
              </a:lnSpc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Majority of facilities had adherence &amp; psychosocial support services</a:t>
            </a:r>
          </a:p>
          <a:p>
            <a:pPr>
              <a:lnSpc>
                <a:spcPct val="250000"/>
              </a:lnSpc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AYP-responsive services were available in majority of the facilities</a:t>
            </a:r>
          </a:p>
          <a:p>
            <a:pPr>
              <a:lnSpc>
                <a:spcPct val="250000"/>
              </a:lnSpc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Peer educators/counselors available in majority of the facilities</a:t>
            </a:r>
          </a:p>
          <a:p>
            <a:pPr>
              <a:lnSpc>
                <a:spcPct val="250000"/>
              </a:lnSpc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Proportion of service providers trained on AYP management nationally  - 78%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191" y="-12212"/>
            <a:ext cx="9687340" cy="510052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Recommendations from SQA/DQA,2024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840" y="497840"/>
            <a:ext cx="11033760" cy="5689599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Emphasize the use of NASCOP’s standardized unique identifier (NUPI) in the AYP program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technical support in service delivery &amp; M/E in KRCS-supported AYP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service provision at the community-based centres &amp; safe spaces – multidisciplinary &amp; collaborative approach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standardized documentation tools for AYP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Sensitize service providers on appropriate documentation of services provided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Scale up HPV immunization screening in AYP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Strengthen data management practices – data submission, DQAs, data reviews, preparation of DQIPs, analysis, utilization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Scale up  mental health screening in AYP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capacity building, tools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ASCOP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ascop Font">
      <a:majorFont>
        <a:latin typeface="Adobe Jenson Pro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Widescreen</PresentationFormat>
  <Paragraphs>101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Adobe Garamond Pro</vt:lpstr>
      <vt:lpstr>Adobe Jenson Pro</vt:lpstr>
      <vt:lpstr>Arial</vt:lpstr>
      <vt:lpstr>Calibri</vt:lpstr>
      <vt:lpstr>Constantia</vt:lpstr>
      <vt:lpstr>Maiandra GD</vt:lpstr>
      <vt:lpstr>Wingdings</vt:lpstr>
      <vt:lpstr>NASCOP THEME</vt:lpstr>
      <vt:lpstr>think-cell Slide</vt:lpstr>
      <vt:lpstr> HIV Prevention Coalition Accountability Project Workshop  at Tamarind Tree Hotel 2nd May 2024</vt:lpstr>
      <vt:lpstr>PowerPoint Presentation</vt:lpstr>
      <vt:lpstr>PowerPoint Presentation</vt:lpstr>
      <vt:lpstr>Key vulnerabilities </vt:lpstr>
      <vt:lpstr>PowerPoint Presentation</vt:lpstr>
      <vt:lpstr>SGBV situation among AYP </vt:lpstr>
      <vt:lpstr>Prevention and Treatment among AYP</vt:lpstr>
      <vt:lpstr>Integrated Health Facility SQA (by NASCOP)</vt:lpstr>
      <vt:lpstr>Recommendations from SQA/DQA,2024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AYP TOOLKIT FINALISATION WORKSHOP</dc:title>
  <dc:creator>HERMES</dc:creator>
  <cp:lastModifiedBy>Hennet Communications</cp:lastModifiedBy>
  <cp:revision>6</cp:revision>
  <dcterms:created xsi:type="dcterms:W3CDTF">2024-04-07T15:49:00Z</dcterms:created>
  <dcterms:modified xsi:type="dcterms:W3CDTF">2024-05-08T11:53:36Z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D032AE957BA5420FA319E55D33884872_12</vt:lpwstr>
  </property>
  <property fmtid="{D5CDD505-2E9C-101B-9397-08002B2CF9AE}" pid="3" name="KSOProductBuildVer">
    <vt:lpwstr>1033-12.2.0.16731</vt:lpwstr>
  </property>
</Properties>
</file>